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92" r:id="rId3"/>
    <p:sldId id="257" r:id="rId4"/>
    <p:sldId id="295" r:id="rId5"/>
    <p:sldId id="278" r:id="rId6"/>
    <p:sldId id="279" r:id="rId7"/>
    <p:sldId id="280" r:id="rId8"/>
    <p:sldId id="281" r:id="rId9"/>
    <p:sldId id="283" r:id="rId10"/>
    <p:sldId id="282" r:id="rId11"/>
    <p:sldId id="258" r:id="rId12"/>
    <p:sldId id="265" r:id="rId13"/>
    <p:sldId id="264" r:id="rId14"/>
    <p:sldId id="266" r:id="rId15"/>
    <p:sldId id="267" r:id="rId16"/>
    <p:sldId id="270" r:id="rId17"/>
    <p:sldId id="268" r:id="rId18"/>
    <p:sldId id="272" r:id="rId19"/>
    <p:sldId id="273" r:id="rId20"/>
    <p:sldId id="274" r:id="rId21"/>
    <p:sldId id="275" r:id="rId22"/>
    <p:sldId id="284" r:id="rId23"/>
    <p:sldId id="288" r:id="rId24"/>
    <p:sldId id="286" r:id="rId25"/>
    <p:sldId id="289" r:id="rId26"/>
    <p:sldId id="287" r:id="rId27"/>
    <p:sldId id="290" r:id="rId28"/>
    <p:sldId id="293" r:id="rId29"/>
    <p:sldId id="291" r:id="rId30"/>
    <p:sldId id="296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282A5D-CE6C-993B-6EC6-459997A2D095}" v="8" dt="2023-03-08T03:08:56.363"/>
    <p1510:client id="{B4B0DEB3-7F31-932D-9F52-06327B3E12FB}" v="262" dt="2023-03-08T22:12:05.883"/>
    <p1510:client id="{C908BDE7-50F6-8D4A-AF9F-44F9CC0F37BC}" v="995" dt="2023-03-09T00:01:56.8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7"/>
  </p:normalViewPr>
  <p:slideViewPr>
    <p:cSldViewPr snapToGrid="0">
      <p:cViewPr varScale="1">
        <p:scale>
          <a:sx n="130" d="100"/>
          <a:sy n="130" d="100"/>
        </p:scale>
        <p:origin x="20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A81767-16A4-48EB-A9B5-C5A0B9C8ACA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A9010B-D631-4432-B246-D571D34EE4B0}">
      <dgm:prSet/>
      <dgm:spPr/>
      <dgm:t>
        <a:bodyPr/>
        <a:lstStyle/>
        <a:p>
          <a:r>
            <a:rPr lang="en-US"/>
            <a:t>Data Analysis</a:t>
          </a:r>
        </a:p>
      </dgm:t>
    </dgm:pt>
    <dgm:pt modelId="{A4420E77-CF12-489F-9F97-6A85F7FBC9CB}" type="parTrans" cxnId="{46989583-610A-4BFE-B1C8-ADD388A2F575}">
      <dgm:prSet/>
      <dgm:spPr/>
      <dgm:t>
        <a:bodyPr/>
        <a:lstStyle/>
        <a:p>
          <a:endParaRPr lang="en-US"/>
        </a:p>
      </dgm:t>
    </dgm:pt>
    <dgm:pt modelId="{8CF16BE2-A9B8-4D3D-912F-88524C97788A}" type="sibTrans" cxnId="{46989583-610A-4BFE-B1C8-ADD388A2F575}">
      <dgm:prSet/>
      <dgm:spPr/>
      <dgm:t>
        <a:bodyPr/>
        <a:lstStyle/>
        <a:p>
          <a:endParaRPr lang="en-US"/>
        </a:p>
      </dgm:t>
    </dgm:pt>
    <dgm:pt modelId="{A4A42A96-D564-4AEA-B65C-9CB438B7F1DD}">
      <dgm:prSet/>
      <dgm:spPr/>
      <dgm:t>
        <a:bodyPr/>
        <a:lstStyle/>
        <a:p>
          <a:r>
            <a:rPr lang="en-US"/>
            <a:t>Model Approach</a:t>
          </a:r>
        </a:p>
      </dgm:t>
    </dgm:pt>
    <dgm:pt modelId="{8AD69FF5-2823-40C3-997C-7F93893E6B6B}" type="parTrans" cxnId="{672F14BE-D667-4008-B6DE-DF6DB5D45499}">
      <dgm:prSet/>
      <dgm:spPr/>
      <dgm:t>
        <a:bodyPr/>
        <a:lstStyle/>
        <a:p>
          <a:endParaRPr lang="en-US"/>
        </a:p>
      </dgm:t>
    </dgm:pt>
    <dgm:pt modelId="{015151E9-B4BC-4AC2-977C-4CDE642832B3}" type="sibTrans" cxnId="{672F14BE-D667-4008-B6DE-DF6DB5D45499}">
      <dgm:prSet/>
      <dgm:spPr/>
      <dgm:t>
        <a:bodyPr/>
        <a:lstStyle/>
        <a:p>
          <a:endParaRPr lang="en-US"/>
        </a:p>
      </dgm:t>
    </dgm:pt>
    <dgm:pt modelId="{DD012BCE-8699-44EC-B2E5-2FC5E4BC0658}">
      <dgm:prSet/>
      <dgm:spPr/>
      <dgm:t>
        <a:bodyPr/>
        <a:lstStyle/>
        <a:p>
          <a:r>
            <a:rPr lang="en-US"/>
            <a:t>Cluster Analysis</a:t>
          </a:r>
        </a:p>
      </dgm:t>
    </dgm:pt>
    <dgm:pt modelId="{6187793B-713D-4AE7-B2A8-61F92C9DC62E}" type="parTrans" cxnId="{251E62CC-CC67-4A0B-B3BA-95BE9487F12E}">
      <dgm:prSet/>
      <dgm:spPr/>
      <dgm:t>
        <a:bodyPr/>
        <a:lstStyle/>
        <a:p>
          <a:endParaRPr lang="en-US"/>
        </a:p>
      </dgm:t>
    </dgm:pt>
    <dgm:pt modelId="{064DC512-9551-49CC-9A00-F7AD76434BA6}" type="sibTrans" cxnId="{251E62CC-CC67-4A0B-B3BA-95BE9487F12E}">
      <dgm:prSet/>
      <dgm:spPr/>
      <dgm:t>
        <a:bodyPr/>
        <a:lstStyle/>
        <a:p>
          <a:endParaRPr lang="en-US"/>
        </a:p>
      </dgm:t>
    </dgm:pt>
    <dgm:pt modelId="{DE5F6A81-6149-4A0F-B81A-AD6CA0293691}">
      <dgm:prSet/>
      <dgm:spPr/>
      <dgm:t>
        <a:bodyPr/>
        <a:lstStyle/>
        <a:p>
          <a:r>
            <a:rPr lang="en-US"/>
            <a:t>Marketing Strategy</a:t>
          </a:r>
        </a:p>
      </dgm:t>
    </dgm:pt>
    <dgm:pt modelId="{11D40175-BCDD-43DC-BCF9-B164AC8E7A08}" type="parTrans" cxnId="{251B87D2-EB11-41B1-9925-FF667FDC2CD2}">
      <dgm:prSet/>
      <dgm:spPr/>
      <dgm:t>
        <a:bodyPr/>
        <a:lstStyle/>
        <a:p>
          <a:endParaRPr lang="en-US"/>
        </a:p>
      </dgm:t>
    </dgm:pt>
    <dgm:pt modelId="{BB421551-8727-4729-B76A-0C7889013EB1}" type="sibTrans" cxnId="{251B87D2-EB11-41B1-9925-FF667FDC2CD2}">
      <dgm:prSet/>
      <dgm:spPr/>
      <dgm:t>
        <a:bodyPr/>
        <a:lstStyle/>
        <a:p>
          <a:endParaRPr lang="en-US"/>
        </a:p>
      </dgm:t>
    </dgm:pt>
    <dgm:pt modelId="{C784F1C8-93A8-4A9A-91C6-F866B5529954}" type="pres">
      <dgm:prSet presAssocID="{AFA81767-16A4-48EB-A9B5-C5A0B9C8ACA1}" presName="root" presStyleCnt="0">
        <dgm:presLayoutVars>
          <dgm:dir/>
          <dgm:resizeHandles val="exact"/>
        </dgm:presLayoutVars>
      </dgm:prSet>
      <dgm:spPr/>
    </dgm:pt>
    <dgm:pt modelId="{3489FC31-FE1B-4D59-885B-D4803ECAA013}" type="pres">
      <dgm:prSet presAssocID="{AFA81767-16A4-48EB-A9B5-C5A0B9C8ACA1}" presName="container" presStyleCnt="0">
        <dgm:presLayoutVars>
          <dgm:dir/>
          <dgm:resizeHandles val="exact"/>
        </dgm:presLayoutVars>
      </dgm:prSet>
      <dgm:spPr/>
    </dgm:pt>
    <dgm:pt modelId="{88EB6D4D-BFE4-47D0-B0B7-E5577A299DDD}" type="pres">
      <dgm:prSet presAssocID="{E2A9010B-D631-4432-B246-D571D34EE4B0}" presName="compNode" presStyleCnt="0"/>
      <dgm:spPr/>
    </dgm:pt>
    <dgm:pt modelId="{C5DE34D7-836E-4DD3-8A07-9040524EE481}" type="pres">
      <dgm:prSet presAssocID="{E2A9010B-D631-4432-B246-D571D34EE4B0}" presName="iconBgRect" presStyleLbl="bgShp" presStyleIdx="0" presStyleCnt="4"/>
      <dgm:spPr/>
    </dgm:pt>
    <dgm:pt modelId="{102EB0A2-2AC2-4C9C-A465-4DF31038D4CE}" type="pres">
      <dgm:prSet presAssocID="{E2A9010B-D631-4432-B246-D571D34EE4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8CB7323D-82F7-4852-A49F-96071F151499}" type="pres">
      <dgm:prSet presAssocID="{E2A9010B-D631-4432-B246-D571D34EE4B0}" presName="spaceRect" presStyleCnt="0"/>
      <dgm:spPr/>
    </dgm:pt>
    <dgm:pt modelId="{69C66DC6-D1AA-48A4-9584-A47D301E5EFB}" type="pres">
      <dgm:prSet presAssocID="{E2A9010B-D631-4432-B246-D571D34EE4B0}" presName="textRect" presStyleLbl="revTx" presStyleIdx="0" presStyleCnt="4">
        <dgm:presLayoutVars>
          <dgm:chMax val="1"/>
          <dgm:chPref val="1"/>
        </dgm:presLayoutVars>
      </dgm:prSet>
      <dgm:spPr/>
    </dgm:pt>
    <dgm:pt modelId="{FBD162BE-B68E-4D05-99AF-55CD693D4C59}" type="pres">
      <dgm:prSet presAssocID="{8CF16BE2-A9B8-4D3D-912F-88524C97788A}" presName="sibTrans" presStyleLbl="sibTrans2D1" presStyleIdx="0" presStyleCnt="0"/>
      <dgm:spPr/>
    </dgm:pt>
    <dgm:pt modelId="{08C4AE51-9018-4965-99B5-9EF3306FB235}" type="pres">
      <dgm:prSet presAssocID="{A4A42A96-D564-4AEA-B65C-9CB438B7F1DD}" presName="compNode" presStyleCnt="0"/>
      <dgm:spPr/>
    </dgm:pt>
    <dgm:pt modelId="{A6710B5C-7858-4731-96FA-ADC35BB82C25}" type="pres">
      <dgm:prSet presAssocID="{A4A42A96-D564-4AEA-B65C-9CB438B7F1DD}" presName="iconBgRect" presStyleLbl="bgShp" presStyleIdx="1" presStyleCnt="4"/>
      <dgm:spPr/>
    </dgm:pt>
    <dgm:pt modelId="{9B585526-4DE8-4EAB-9286-972837B54025}" type="pres">
      <dgm:prSet presAssocID="{A4A42A96-D564-4AEA-B65C-9CB438B7F1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9CD9CBF-CDCC-49B2-8FAA-9B2A44EC9F12}" type="pres">
      <dgm:prSet presAssocID="{A4A42A96-D564-4AEA-B65C-9CB438B7F1DD}" presName="spaceRect" presStyleCnt="0"/>
      <dgm:spPr/>
    </dgm:pt>
    <dgm:pt modelId="{465595CF-E748-449C-898D-6152D5F3B464}" type="pres">
      <dgm:prSet presAssocID="{A4A42A96-D564-4AEA-B65C-9CB438B7F1DD}" presName="textRect" presStyleLbl="revTx" presStyleIdx="1" presStyleCnt="4">
        <dgm:presLayoutVars>
          <dgm:chMax val="1"/>
          <dgm:chPref val="1"/>
        </dgm:presLayoutVars>
      </dgm:prSet>
      <dgm:spPr/>
    </dgm:pt>
    <dgm:pt modelId="{E22F1CE3-ABE7-4BFA-944C-ECD4CDE5CE40}" type="pres">
      <dgm:prSet presAssocID="{015151E9-B4BC-4AC2-977C-4CDE642832B3}" presName="sibTrans" presStyleLbl="sibTrans2D1" presStyleIdx="0" presStyleCnt="0"/>
      <dgm:spPr/>
    </dgm:pt>
    <dgm:pt modelId="{1586B48A-409C-4A3B-A5D0-61CFC8ED2888}" type="pres">
      <dgm:prSet presAssocID="{DD012BCE-8699-44EC-B2E5-2FC5E4BC0658}" presName="compNode" presStyleCnt="0"/>
      <dgm:spPr/>
    </dgm:pt>
    <dgm:pt modelId="{E9B20BE8-8A4F-435A-9ED9-3B64FF837EC9}" type="pres">
      <dgm:prSet presAssocID="{DD012BCE-8699-44EC-B2E5-2FC5E4BC0658}" presName="iconBgRect" presStyleLbl="bgShp" presStyleIdx="2" presStyleCnt="4"/>
      <dgm:spPr/>
    </dgm:pt>
    <dgm:pt modelId="{E3B2A8F4-90FD-4C52-9E07-0988DBDD2BF6}" type="pres">
      <dgm:prSet presAssocID="{DD012BCE-8699-44EC-B2E5-2FC5E4BC065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47DC88AE-4966-4737-B4FB-1609194410A1}" type="pres">
      <dgm:prSet presAssocID="{DD012BCE-8699-44EC-B2E5-2FC5E4BC0658}" presName="spaceRect" presStyleCnt="0"/>
      <dgm:spPr/>
    </dgm:pt>
    <dgm:pt modelId="{858FE463-B1A9-4CD1-B48B-A73A96CEFB86}" type="pres">
      <dgm:prSet presAssocID="{DD012BCE-8699-44EC-B2E5-2FC5E4BC0658}" presName="textRect" presStyleLbl="revTx" presStyleIdx="2" presStyleCnt="4">
        <dgm:presLayoutVars>
          <dgm:chMax val="1"/>
          <dgm:chPref val="1"/>
        </dgm:presLayoutVars>
      </dgm:prSet>
      <dgm:spPr/>
    </dgm:pt>
    <dgm:pt modelId="{839A2B19-0A9B-45A5-A025-4BB090C009BF}" type="pres">
      <dgm:prSet presAssocID="{064DC512-9551-49CC-9A00-F7AD76434BA6}" presName="sibTrans" presStyleLbl="sibTrans2D1" presStyleIdx="0" presStyleCnt="0"/>
      <dgm:spPr/>
    </dgm:pt>
    <dgm:pt modelId="{D38EEC5E-A91A-49AD-BEE8-A7568F40733D}" type="pres">
      <dgm:prSet presAssocID="{DE5F6A81-6149-4A0F-B81A-AD6CA0293691}" presName="compNode" presStyleCnt="0"/>
      <dgm:spPr/>
    </dgm:pt>
    <dgm:pt modelId="{0CB2631D-926B-432C-A3BF-90BDF4A70975}" type="pres">
      <dgm:prSet presAssocID="{DE5F6A81-6149-4A0F-B81A-AD6CA0293691}" presName="iconBgRect" presStyleLbl="bgShp" presStyleIdx="3" presStyleCnt="4"/>
      <dgm:spPr/>
    </dgm:pt>
    <dgm:pt modelId="{DED6591D-2F33-4864-AAAF-F7F569C2849B}" type="pres">
      <dgm:prSet presAssocID="{DE5F6A81-6149-4A0F-B81A-AD6CA02936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A68B9AE-323A-4910-B3CF-A1FC29FE12B9}" type="pres">
      <dgm:prSet presAssocID="{DE5F6A81-6149-4A0F-B81A-AD6CA0293691}" presName="spaceRect" presStyleCnt="0"/>
      <dgm:spPr/>
    </dgm:pt>
    <dgm:pt modelId="{B8FEB469-E8E1-4B6F-AFA7-6DA93E013B3B}" type="pres">
      <dgm:prSet presAssocID="{DE5F6A81-6149-4A0F-B81A-AD6CA02936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730E1B-0AB5-419B-B78F-C39AE95AFAC6}" type="presOf" srcId="{8CF16BE2-A9B8-4D3D-912F-88524C97788A}" destId="{FBD162BE-B68E-4D05-99AF-55CD693D4C59}" srcOrd="0" destOrd="0" presId="urn:microsoft.com/office/officeart/2018/2/layout/IconCircleList"/>
    <dgm:cxn modelId="{6D9DFE5C-E80B-4DC3-ACA7-0FB51F6D5472}" type="presOf" srcId="{A4A42A96-D564-4AEA-B65C-9CB438B7F1DD}" destId="{465595CF-E748-449C-898D-6152D5F3B464}" srcOrd="0" destOrd="0" presId="urn:microsoft.com/office/officeart/2018/2/layout/IconCircleList"/>
    <dgm:cxn modelId="{82543574-B469-4BB4-8E90-E9C6B14D8CD6}" type="presOf" srcId="{DD012BCE-8699-44EC-B2E5-2FC5E4BC0658}" destId="{858FE463-B1A9-4CD1-B48B-A73A96CEFB86}" srcOrd="0" destOrd="0" presId="urn:microsoft.com/office/officeart/2018/2/layout/IconCircleList"/>
    <dgm:cxn modelId="{46989583-610A-4BFE-B1C8-ADD388A2F575}" srcId="{AFA81767-16A4-48EB-A9B5-C5A0B9C8ACA1}" destId="{E2A9010B-D631-4432-B246-D571D34EE4B0}" srcOrd="0" destOrd="0" parTransId="{A4420E77-CF12-489F-9F97-6A85F7FBC9CB}" sibTransId="{8CF16BE2-A9B8-4D3D-912F-88524C97788A}"/>
    <dgm:cxn modelId="{5DB62598-D04B-491F-BD83-6919928A4856}" type="presOf" srcId="{015151E9-B4BC-4AC2-977C-4CDE642832B3}" destId="{E22F1CE3-ABE7-4BFA-944C-ECD4CDE5CE40}" srcOrd="0" destOrd="0" presId="urn:microsoft.com/office/officeart/2018/2/layout/IconCircleList"/>
    <dgm:cxn modelId="{840D389A-B267-4764-B9D4-8F677414B676}" type="presOf" srcId="{DE5F6A81-6149-4A0F-B81A-AD6CA0293691}" destId="{B8FEB469-E8E1-4B6F-AFA7-6DA93E013B3B}" srcOrd="0" destOrd="0" presId="urn:microsoft.com/office/officeart/2018/2/layout/IconCircleList"/>
    <dgm:cxn modelId="{672F14BE-D667-4008-B6DE-DF6DB5D45499}" srcId="{AFA81767-16A4-48EB-A9B5-C5A0B9C8ACA1}" destId="{A4A42A96-D564-4AEA-B65C-9CB438B7F1DD}" srcOrd="1" destOrd="0" parTransId="{8AD69FF5-2823-40C3-997C-7F93893E6B6B}" sibTransId="{015151E9-B4BC-4AC2-977C-4CDE642832B3}"/>
    <dgm:cxn modelId="{251E62CC-CC67-4A0B-B3BA-95BE9487F12E}" srcId="{AFA81767-16A4-48EB-A9B5-C5A0B9C8ACA1}" destId="{DD012BCE-8699-44EC-B2E5-2FC5E4BC0658}" srcOrd="2" destOrd="0" parTransId="{6187793B-713D-4AE7-B2A8-61F92C9DC62E}" sibTransId="{064DC512-9551-49CC-9A00-F7AD76434BA6}"/>
    <dgm:cxn modelId="{251B87D2-EB11-41B1-9925-FF667FDC2CD2}" srcId="{AFA81767-16A4-48EB-A9B5-C5A0B9C8ACA1}" destId="{DE5F6A81-6149-4A0F-B81A-AD6CA0293691}" srcOrd="3" destOrd="0" parTransId="{11D40175-BCDD-43DC-BCF9-B164AC8E7A08}" sibTransId="{BB421551-8727-4729-B76A-0C7889013EB1}"/>
    <dgm:cxn modelId="{9C46E9DB-3954-49E9-98D0-13F5D7E3D69B}" type="presOf" srcId="{E2A9010B-D631-4432-B246-D571D34EE4B0}" destId="{69C66DC6-D1AA-48A4-9584-A47D301E5EFB}" srcOrd="0" destOrd="0" presId="urn:microsoft.com/office/officeart/2018/2/layout/IconCircleList"/>
    <dgm:cxn modelId="{9EF955EB-BB08-4B9C-A3F8-73B2F2930916}" type="presOf" srcId="{064DC512-9551-49CC-9A00-F7AD76434BA6}" destId="{839A2B19-0A9B-45A5-A025-4BB090C009BF}" srcOrd="0" destOrd="0" presId="urn:microsoft.com/office/officeart/2018/2/layout/IconCircleList"/>
    <dgm:cxn modelId="{A7CD1DF2-D1AD-4769-911D-BA02872CDAA3}" type="presOf" srcId="{AFA81767-16A4-48EB-A9B5-C5A0B9C8ACA1}" destId="{C784F1C8-93A8-4A9A-91C6-F866B5529954}" srcOrd="0" destOrd="0" presId="urn:microsoft.com/office/officeart/2018/2/layout/IconCircleList"/>
    <dgm:cxn modelId="{B6E9BF69-1341-41D4-8328-A4A50EF6DFAF}" type="presParOf" srcId="{C784F1C8-93A8-4A9A-91C6-F866B5529954}" destId="{3489FC31-FE1B-4D59-885B-D4803ECAA013}" srcOrd="0" destOrd="0" presId="urn:microsoft.com/office/officeart/2018/2/layout/IconCircleList"/>
    <dgm:cxn modelId="{96447B45-B69B-425B-A2DC-541241245B32}" type="presParOf" srcId="{3489FC31-FE1B-4D59-885B-D4803ECAA013}" destId="{88EB6D4D-BFE4-47D0-B0B7-E5577A299DDD}" srcOrd="0" destOrd="0" presId="urn:microsoft.com/office/officeart/2018/2/layout/IconCircleList"/>
    <dgm:cxn modelId="{EC205A9B-39A4-45B5-B92E-A5732BD894CD}" type="presParOf" srcId="{88EB6D4D-BFE4-47D0-B0B7-E5577A299DDD}" destId="{C5DE34D7-836E-4DD3-8A07-9040524EE481}" srcOrd="0" destOrd="0" presId="urn:microsoft.com/office/officeart/2018/2/layout/IconCircleList"/>
    <dgm:cxn modelId="{E0B67E7C-648E-4D4A-ACE7-555EE4EDD43E}" type="presParOf" srcId="{88EB6D4D-BFE4-47D0-B0B7-E5577A299DDD}" destId="{102EB0A2-2AC2-4C9C-A465-4DF31038D4CE}" srcOrd="1" destOrd="0" presId="urn:microsoft.com/office/officeart/2018/2/layout/IconCircleList"/>
    <dgm:cxn modelId="{FCBCCA3A-D8CA-4555-971F-90284771C3D0}" type="presParOf" srcId="{88EB6D4D-BFE4-47D0-B0B7-E5577A299DDD}" destId="{8CB7323D-82F7-4852-A49F-96071F151499}" srcOrd="2" destOrd="0" presId="urn:microsoft.com/office/officeart/2018/2/layout/IconCircleList"/>
    <dgm:cxn modelId="{E940BC85-4AE7-425F-A2C7-5C361D3977A4}" type="presParOf" srcId="{88EB6D4D-BFE4-47D0-B0B7-E5577A299DDD}" destId="{69C66DC6-D1AA-48A4-9584-A47D301E5EFB}" srcOrd="3" destOrd="0" presId="urn:microsoft.com/office/officeart/2018/2/layout/IconCircleList"/>
    <dgm:cxn modelId="{66519857-EA49-466B-BAEB-D1AB8A37B593}" type="presParOf" srcId="{3489FC31-FE1B-4D59-885B-D4803ECAA013}" destId="{FBD162BE-B68E-4D05-99AF-55CD693D4C59}" srcOrd="1" destOrd="0" presId="urn:microsoft.com/office/officeart/2018/2/layout/IconCircleList"/>
    <dgm:cxn modelId="{65C7BE26-5887-43A1-BA5D-44A55E445578}" type="presParOf" srcId="{3489FC31-FE1B-4D59-885B-D4803ECAA013}" destId="{08C4AE51-9018-4965-99B5-9EF3306FB235}" srcOrd="2" destOrd="0" presId="urn:microsoft.com/office/officeart/2018/2/layout/IconCircleList"/>
    <dgm:cxn modelId="{9F6F89E3-BFDE-4344-B112-EB21F1137632}" type="presParOf" srcId="{08C4AE51-9018-4965-99B5-9EF3306FB235}" destId="{A6710B5C-7858-4731-96FA-ADC35BB82C25}" srcOrd="0" destOrd="0" presId="urn:microsoft.com/office/officeart/2018/2/layout/IconCircleList"/>
    <dgm:cxn modelId="{31767B72-4266-420A-9E21-5B94905C7F94}" type="presParOf" srcId="{08C4AE51-9018-4965-99B5-9EF3306FB235}" destId="{9B585526-4DE8-4EAB-9286-972837B54025}" srcOrd="1" destOrd="0" presId="urn:microsoft.com/office/officeart/2018/2/layout/IconCircleList"/>
    <dgm:cxn modelId="{FFC3EE52-0792-4D86-B244-972555AD5455}" type="presParOf" srcId="{08C4AE51-9018-4965-99B5-9EF3306FB235}" destId="{29CD9CBF-CDCC-49B2-8FAA-9B2A44EC9F12}" srcOrd="2" destOrd="0" presId="urn:microsoft.com/office/officeart/2018/2/layout/IconCircleList"/>
    <dgm:cxn modelId="{691CCF5A-E66F-4E3C-9268-F0F33882636D}" type="presParOf" srcId="{08C4AE51-9018-4965-99B5-9EF3306FB235}" destId="{465595CF-E748-449C-898D-6152D5F3B464}" srcOrd="3" destOrd="0" presId="urn:microsoft.com/office/officeart/2018/2/layout/IconCircleList"/>
    <dgm:cxn modelId="{8A84EE97-CC87-4B28-AB63-56F8DD6D2D0C}" type="presParOf" srcId="{3489FC31-FE1B-4D59-885B-D4803ECAA013}" destId="{E22F1CE3-ABE7-4BFA-944C-ECD4CDE5CE40}" srcOrd="3" destOrd="0" presId="urn:microsoft.com/office/officeart/2018/2/layout/IconCircleList"/>
    <dgm:cxn modelId="{75F66F3C-6908-4554-AED0-4CF48A1CB3A8}" type="presParOf" srcId="{3489FC31-FE1B-4D59-885B-D4803ECAA013}" destId="{1586B48A-409C-4A3B-A5D0-61CFC8ED2888}" srcOrd="4" destOrd="0" presId="urn:microsoft.com/office/officeart/2018/2/layout/IconCircleList"/>
    <dgm:cxn modelId="{BEA550DE-1524-4ED2-8554-6EF6339995B8}" type="presParOf" srcId="{1586B48A-409C-4A3B-A5D0-61CFC8ED2888}" destId="{E9B20BE8-8A4F-435A-9ED9-3B64FF837EC9}" srcOrd="0" destOrd="0" presId="urn:microsoft.com/office/officeart/2018/2/layout/IconCircleList"/>
    <dgm:cxn modelId="{EF1989CE-9E18-42D6-AB3C-93CDA3B3AE9B}" type="presParOf" srcId="{1586B48A-409C-4A3B-A5D0-61CFC8ED2888}" destId="{E3B2A8F4-90FD-4C52-9E07-0988DBDD2BF6}" srcOrd="1" destOrd="0" presId="urn:microsoft.com/office/officeart/2018/2/layout/IconCircleList"/>
    <dgm:cxn modelId="{54155968-CCB3-4039-884B-D6EDAAC7F090}" type="presParOf" srcId="{1586B48A-409C-4A3B-A5D0-61CFC8ED2888}" destId="{47DC88AE-4966-4737-B4FB-1609194410A1}" srcOrd="2" destOrd="0" presId="urn:microsoft.com/office/officeart/2018/2/layout/IconCircleList"/>
    <dgm:cxn modelId="{063452C8-1026-417B-8FE7-D2C4989C21CB}" type="presParOf" srcId="{1586B48A-409C-4A3B-A5D0-61CFC8ED2888}" destId="{858FE463-B1A9-4CD1-B48B-A73A96CEFB86}" srcOrd="3" destOrd="0" presId="urn:microsoft.com/office/officeart/2018/2/layout/IconCircleList"/>
    <dgm:cxn modelId="{BBEBDB65-0446-469F-8307-8CAF260F076E}" type="presParOf" srcId="{3489FC31-FE1B-4D59-885B-D4803ECAA013}" destId="{839A2B19-0A9B-45A5-A025-4BB090C009BF}" srcOrd="5" destOrd="0" presId="urn:microsoft.com/office/officeart/2018/2/layout/IconCircleList"/>
    <dgm:cxn modelId="{0B22C828-70A0-4FA6-8505-008468A7E256}" type="presParOf" srcId="{3489FC31-FE1B-4D59-885B-D4803ECAA013}" destId="{D38EEC5E-A91A-49AD-BEE8-A7568F40733D}" srcOrd="6" destOrd="0" presId="urn:microsoft.com/office/officeart/2018/2/layout/IconCircleList"/>
    <dgm:cxn modelId="{CFC67E8F-3893-4246-BA87-D8288109C217}" type="presParOf" srcId="{D38EEC5E-A91A-49AD-BEE8-A7568F40733D}" destId="{0CB2631D-926B-432C-A3BF-90BDF4A70975}" srcOrd="0" destOrd="0" presId="urn:microsoft.com/office/officeart/2018/2/layout/IconCircleList"/>
    <dgm:cxn modelId="{12BEC959-119C-417F-9A55-1C1DDD480591}" type="presParOf" srcId="{D38EEC5E-A91A-49AD-BEE8-A7568F40733D}" destId="{DED6591D-2F33-4864-AAAF-F7F569C2849B}" srcOrd="1" destOrd="0" presId="urn:microsoft.com/office/officeart/2018/2/layout/IconCircleList"/>
    <dgm:cxn modelId="{A619954D-7900-4E05-99E8-9DA1116ADE8F}" type="presParOf" srcId="{D38EEC5E-A91A-49AD-BEE8-A7568F40733D}" destId="{8A68B9AE-323A-4910-B3CF-A1FC29FE12B9}" srcOrd="2" destOrd="0" presId="urn:microsoft.com/office/officeart/2018/2/layout/IconCircleList"/>
    <dgm:cxn modelId="{A1380B3F-C5BD-4EA6-ABD6-A3333416BA4F}" type="presParOf" srcId="{D38EEC5E-A91A-49AD-BEE8-A7568F40733D}" destId="{B8FEB469-E8E1-4B6F-AFA7-6DA93E013B3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78BA82-9C48-40C9-8AB9-C821B31C897C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F0D176-DDA2-4AB9-9874-D018534A95F0}">
      <dgm:prSet/>
      <dgm:spPr/>
      <dgm:t>
        <a:bodyPr/>
        <a:lstStyle/>
        <a:p>
          <a:r>
            <a:rPr lang="en-US" baseline="0"/>
            <a:t>EDA</a:t>
          </a:r>
          <a:endParaRPr lang="en-US"/>
        </a:p>
      </dgm:t>
    </dgm:pt>
    <dgm:pt modelId="{5B93F19C-EC30-4866-A12E-81F2CFA6D7C3}" type="parTrans" cxnId="{7C91164F-5A68-471A-99B3-E00171D9BE57}">
      <dgm:prSet/>
      <dgm:spPr/>
      <dgm:t>
        <a:bodyPr/>
        <a:lstStyle/>
        <a:p>
          <a:endParaRPr lang="en-US"/>
        </a:p>
      </dgm:t>
    </dgm:pt>
    <dgm:pt modelId="{12A53D88-5D5F-4B55-A031-9AE0545DCCE3}" type="sibTrans" cxnId="{7C91164F-5A68-471A-99B3-E00171D9BE57}">
      <dgm:prSet/>
      <dgm:spPr/>
      <dgm:t>
        <a:bodyPr/>
        <a:lstStyle/>
        <a:p>
          <a:endParaRPr lang="en-US"/>
        </a:p>
      </dgm:t>
    </dgm:pt>
    <dgm:pt modelId="{26175A17-6648-4163-A1D6-F46443659D86}">
      <dgm:prSet/>
      <dgm:spPr/>
      <dgm:t>
        <a:bodyPr/>
        <a:lstStyle/>
        <a:p>
          <a:r>
            <a:rPr lang="en-US" baseline="0"/>
            <a:t>Feature Engineering</a:t>
          </a:r>
          <a:endParaRPr lang="en-US"/>
        </a:p>
      </dgm:t>
    </dgm:pt>
    <dgm:pt modelId="{D78160EF-3A57-46A5-853F-B2CE07334C37}" type="parTrans" cxnId="{68B10F9A-B0AF-4586-98E5-F258FEE69FC0}">
      <dgm:prSet/>
      <dgm:spPr/>
      <dgm:t>
        <a:bodyPr/>
        <a:lstStyle/>
        <a:p>
          <a:endParaRPr lang="en-US"/>
        </a:p>
      </dgm:t>
    </dgm:pt>
    <dgm:pt modelId="{E28138A5-2AD4-4E70-B87E-0A90ADC03729}" type="sibTrans" cxnId="{68B10F9A-B0AF-4586-98E5-F258FEE69FC0}">
      <dgm:prSet/>
      <dgm:spPr/>
      <dgm:t>
        <a:bodyPr/>
        <a:lstStyle/>
        <a:p>
          <a:endParaRPr lang="en-US"/>
        </a:p>
      </dgm:t>
    </dgm:pt>
    <dgm:pt modelId="{B6AAB0BA-1C4F-4123-9C36-12BDB0B34A95}">
      <dgm:prSet/>
      <dgm:spPr/>
      <dgm:t>
        <a:bodyPr/>
        <a:lstStyle/>
        <a:p>
          <a:r>
            <a:rPr lang="en-US" baseline="0"/>
            <a:t>Dimensionality Reduction</a:t>
          </a:r>
          <a:endParaRPr lang="en-US"/>
        </a:p>
      </dgm:t>
    </dgm:pt>
    <dgm:pt modelId="{5D1BAB57-346C-4F6B-B984-67631E1C2A98}" type="parTrans" cxnId="{CE82414F-23BD-4BEB-B298-B91FF7186424}">
      <dgm:prSet/>
      <dgm:spPr/>
      <dgm:t>
        <a:bodyPr/>
        <a:lstStyle/>
        <a:p>
          <a:endParaRPr lang="en-US"/>
        </a:p>
      </dgm:t>
    </dgm:pt>
    <dgm:pt modelId="{6DE776DA-AE69-4D6B-A317-5566FC0056BF}" type="sibTrans" cxnId="{CE82414F-23BD-4BEB-B298-B91FF7186424}">
      <dgm:prSet/>
      <dgm:spPr/>
      <dgm:t>
        <a:bodyPr/>
        <a:lstStyle/>
        <a:p>
          <a:endParaRPr lang="en-US"/>
        </a:p>
      </dgm:t>
    </dgm:pt>
    <dgm:pt modelId="{3C8B02A7-1C73-1640-8D84-C1E0A83560B3}" type="pres">
      <dgm:prSet presAssocID="{9578BA82-9C48-40C9-8AB9-C821B31C897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219F1D4-7D78-A24C-A5BB-9B71F5498C62}" type="pres">
      <dgm:prSet presAssocID="{C7F0D176-DDA2-4AB9-9874-D018534A95F0}" presName="hierRoot1" presStyleCnt="0"/>
      <dgm:spPr/>
    </dgm:pt>
    <dgm:pt modelId="{9F8BBF8A-5509-CE47-87F3-13CC0C53D3B4}" type="pres">
      <dgm:prSet presAssocID="{C7F0D176-DDA2-4AB9-9874-D018534A95F0}" presName="composite" presStyleCnt="0"/>
      <dgm:spPr/>
    </dgm:pt>
    <dgm:pt modelId="{8CB94651-D884-5643-AF75-CE1A01C86AB8}" type="pres">
      <dgm:prSet presAssocID="{C7F0D176-DDA2-4AB9-9874-D018534A95F0}" presName="background" presStyleLbl="node0" presStyleIdx="0" presStyleCnt="3"/>
      <dgm:spPr/>
    </dgm:pt>
    <dgm:pt modelId="{3E14FA24-7F5D-8742-88E3-756EA7D2F194}" type="pres">
      <dgm:prSet presAssocID="{C7F0D176-DDA2-4AB9-9874-D018534A95F0}" presName="text" presStyleLbl="fgAcc0" presStyleIdx="0" presStyleCnt="3">
        <dgm:presLayoutVars>
          <dgm:chPref val="3"/>
        </dgm:presLayoutVars>
      </dgm:prSet>
      <dgm:spPr/>
    </dgm:pt>
    <dgm:pt modelId="{EC530F75-11A0-7340-819A-00519C7E52C6}" type="pres">
      <dgm:prSet presAssocID="{C7F0D176-DDA2-4AB9-9874-D018534A95F0}" presName="hierChild2" presStyleCnt="0"/>
      <dgm:spPr/>
    </dgm:pt>
    <dgm:pt modelId="{1C07970D-4257-ED46-84B6-6BC6B2625F86}" type="pres">
      <dgm:prSet presAssocID="{26175A17-6648-4163-A1D6-F46443659D86}" presName="hierRoot1" presStyleCnt="0"/>
      <dgm:spPr/>
    </dgm:pt>
    <dgm:pt modelId="{73DA42D5-3FBA-AF4B-8CE7-06D6C57FC5A3}" type="pres">
      <dgm:prSet presAssocID="{26175A17-6648-4163-A1D6-F46443659D86}" presName="composite" presStyleCnt="0"/>
      <dgm:spPr/>
    </dgm:pt>
    <dgm:pt modelId="{34511FBD-3F71-2D44-9D16-D51811339479}" type="pres">
      <dgm:prSet presAssocID="{26175A17-6648-4163-A1D6-F46443659D86}" presName="background" presStyleLbl="node0" presStyleIdx="1" presStyleCnt="3"/>
      <dgm:spPr/>
    </dgm:pt>
    <dgm:pt modelId="{B0B4747D-B56B-E044-A0E7-FA142CB0C96F}" type="pres">
      <dgm:prSet presAssocID="{26175A17-6648-4163-A1D6-F46443659D86}" presName="text" presStyleLbl="fgAcc0" presStyleIdx="1" presStyleCnt="3">
        <dgm:presLayoutVars>
          <dgm:chPref val="3"/>
        </dgm:presLayoutVars>
      </dgm:prSet>
      <dgm:spPr/>
    </dgm:pt>
    <dgm:pt modelId="{71050D41-EB42-9643-A7C8-DDC7E7398EB4}" type="pres">
      <dgm:prSet presAssocID="{26175A17-6648-4163-A1D6-F46443659D86}" presName="hierChild2" presStyleCnt="0"/>
      <dgm:spPr/>
    </dgm:pt>
    <dgm:pt modelId="{077AF07E-3E2D-4943-81DC-4F075831D4C4}" type="pres">
      <dgm:prSet presAssocID="{B6AAB0BA-1C4F-4123-9C36-12BDB0B34A95}" presName="hierRoot1" presStyleCnt="0"/>
      <dgm:spPr/>
    </dgm:pt>
    <dgm:pt modelId="{735DCEEA-F588-904A-87A2-436118241B34}" type="pres">
      <dgm:prSet presAssocID="{B6AAB0BA-1C4F-4123-9C36-12BDB0B34A95}" presName="composite" presStyleCnt="0"/>
      <dgm:spPr/>
    </dgm:pt>
    <dgm:pt modelId="{45A6D776-81C5-6543-8C8F-59E66A69CB84}" type="pres">
      <dgm:prSet presAssocID="{B6AAB0BA-1C4F-4123-9C36-12BDB0B34A95}" presName="background" presStyleLbl="node0" presStyleIdx="2" presStyleCnt="3"/>
      <dgm:spPr/>
    </dgm:pt>
    <dgm:pt modelId="{C1D1F53E-4233-094F-97DD-7FC9FF734300}" type="pres">
      <dgm:prSet presAssocID="{B6AAB0BA-1C4F-4123-9C36-12BDB0B34A95}" presName="text" presStyleLbl="fgAcc0" presStyleIdx="2" presStyleCnt="3">
        <dgm:presLayoutVars>
          <dgm:chPref val="3"/>
        </dgm:presLayoutVars>
      </dgm:prSet>
      <dgm:spPr/>
    </dgm:pt>
    <dgm:pt modelId="{1A44A0F7-5EE3-7E4F-AA15-DB4D0A223C46}" type="pres">
      <dgm:prSet presAssocID="{B6AAB0BA-1C4F-4123-9C36-12BDB0B34A95}" presName="hierChild2" presStyleCnt="0"/>
      <dgm:spPr/>
    </dgm:pt>
  </dgm:ptLst>
  <dgm:cxnLst>
    <dgm:cxn modelId="{229CF52C-945F-D54E-8D6E-4F674925B7C5}" type="presOf" srcId="{9578BA82-9C48-40C9-8AB9-C821B31C897C}" destId="{3C8B02A7-1C73-1640-8D84-C1E0A83560B3}" srcOrd="0" destOrd="0" presId="urn:microsoft.com/office/officeart/2005/8/layout/hierarchy1"/>
    <dgm:cxn modelId="{7C91164F-5A68-471A-99B3-E00171D9BE57}" srcId="{9578BA82-9C48-40C9-8AB9-C821B31C897C}" destId="{C7F0D176-DDA2-4AB9-9874-D018534A95F0}" srcOrd="0" destOrd="0" parTransId="{5B93F19C-EC30-4866-A12E-81F2CFA6D7C3}" sibTransId="{12A53D88-5D5F-4B55-A031-9AE0545DCCE3}"/>
    <dgm:cxn modelId="{CE82414F-23BD-4BEB-B298-B91FF7186424}" srcId="{9578BA82-9C48-40C9-8AB9-C821B31C897C}" destId="{B6AAB0BA-1C4F-4123-9C36-12BDB0B34A95}" srcOrd="2" destOrd="0" parTransId="{5D1BAB57-346C-4F6B-B984-67631E1C2A98}" sibTransId="{6DE776DA-AE69-4D6B-A317-5566FC0056BF}"/>
    <dgm:cxn modelId="{A0713E74-A948-D04A-BB37-A986EB8DCADF}" type="presOf" srcId="{B6AAB0BA-1C4F-4123-9C36-12BDB0B34A95}" destId="{C1D1F53E-4233-094F-97DD-7FC9FF734300}" srcOrd="0" destOrd="0" presId="urn:microsoft.com/office/officeart/2005/8/layout/hierarchy1"/>
    <dgm:cxn modelId="{FE011176-DAD7-004B-A020-9F8CD9A5206B}" type="presOf" srcId="{26175A17-6648-4163-A1D6-F46443659D86}" destId="{B0B4747D-B56B-E044-A0E7-FA142CB0C96F}" srcOrd="0" destOrd="0" presId="urn:microsoft.com/office/officeart/2005/8/layout/hierarchy1"/>
    <dgm:cxn modelId="{68B10F9A-B0AF-4586-98E5-F258FEE69FC0}" srcId="{9578BA82-9C48-40C9-8AB9-C821B31C897C}" destId="{26175A17-6648-4163-A1D6-F46443659D86}" srcOrd="1" destOrd="0" parTransId="{D78160EF-3A57-46A5-853F-B2CE07334C37}" sibTransId="{E28138A5-2AD4-4E70-B87E-0A90ADC03729}"/>
    <dgm:cxn modelId="{3B63F9C9-B399-AD4B-9AF6-61ED7786977D}" type="presOf" srcId="{C7F0D176-DDA2-4AB9-9874-D018534A95F0}" destId="{3E14FA24-7F5D-8742-88E3-756EA7D2F194}" srcOrd="0" destOrd="0" presId="urn:microsoft.com/office/officeart/2005/8/layout/hierarchy1"/>
    <dgm:cxn modelId="{9557ADCB-74F6-8D49-98D0-EE9481AA8E3A}" type="presParOf" srcId="{3C8B02A7-1C73-1640-8D84-C1E0A83560B3}" destId="{0219F1D4-7D78-A24C-A5BB-9B71F5498C62}" srcOrd="0" destOrd="0" presId="urn:microsoft.com/office/officeart/2005/8/layout/hierarchy1"/>
    <dgm:cxn modelId="{C03FF603-462F-124A-94C1-02787530D2E3}" type="presParOf" srcId="{0219F1D4-7D78-A24C-A5BB-9B71F5498C62}" destId="{9F8BBF8A-5509-CE47-87F3-13CC0C53D3B4}" srcOrd="0" destOrd="0" presId="urn:microsoft.com/office/officeart/2005/8/layout/hierarchy1"/>
    <dgm:cxn modelId="{773647EE-B2A9-B44F-AB96-0DE30AF8C21E}" type="presParOf" srcId="{9F8BBF8A-5509-CE47-87F3-13CC0C53D3B4}" destId="{8CB94651-D884-5643-AF75-CE1A01C86AB8}" srcOrd="0" destOrd="0" presId="urn:microsoft.com/office/officeart/2005/8/layout/hierarchy1"/>
    <dgm:cxn modelId="{DDEDADC1-7808-9043-963A-42B5EB8ABFE9}" type="presParOf" srcId="{9F8BBF8A-5509-CE47-87F3-13CC0C53D3B4}" destId="{3E14FA24-7F5D-8742-88E3-756EA7D2F194}" srcOrd="1" destOrd="0" presId="urn:microsoft.com/office/officeart/2005/8/layout/hierarchy1"/>
    <dgm:cxn modelId="{34D2BCED-EE23-C44E-A4BE-F413E2538A2E}" type="presParOf" srcId="{0219F1D4-7D78-A24C-A5BB-9B71F5498C62}" destId="{EC530F75-11A0-7340-819A-00519C7E52C6}" srcOrd="1" destOrd="0" presId="urn:microsoft.com/office/officeart/2005/8/layout/hierarchy1"/>
    <dgm:cxn modelId="{63AD8279-75E9-4542-8D4D-314A7462A2BF}" type="presParOf" srcId="{3C8B02A7-1C73-1640-8D84-C1E0A83560B3}" destId="{1C07970D-4257-ED46-84B6-6BC6B2625F86}" srcOrd="1" destOrd="0" presId="urn:microsoft.com/office/officeart/2005/8/layout/hierarchy1"/>
    <dgm:cxn modelId="{FFB4030F-29CB-5A40-92CF-8FF0084B7752}" type="presParOf" srcId="{1C07970D-4257-ED46-84B6-6BC6B2625F86}" destId="{73DA42D5-3FBA-AF4B-8CE7-06D6C57FC5A3}" srcOrd="0" destOrd="0" presId="urn:microsoft.com/office/officeart/2005/8/layout/hierarchy1"/>
    <dgm:cxn modelId="{3022A799-CE16-8D45-A20C-16F8F5CD121F}" type="presParOf" srcId="{73DA42D5-3FBA-AF4B-8CE7-06D6C57FC5A3}" destId="{34511FBD-3F71-2D44-9D16-D51811339479}" srcOrd="0" destOrd="0" presId="urn:microsoft.com/office/officeart/2005/8/layout/hierarchy1"/>
    <dgm:cxn modelId="{4DB3280B-64FC-ED43-BF0D-F047D5E442F5}" type="presParOf" srcId="{73DA42D5-3FBA-AF4B-8CE7-06D6C57FC5A3}" destId="{B0B4747D-B56B-E044-A0E7-FA142CB0C96F}" srcOrd="1" destOrd="0" presId="urn:microsoft.com/office/officeart/2005/8/layout/hierarchy1"/>
    <dgm:cxn modelId="{AA2260A5-4724-8346-B8B3-FF8C41EFE6AD}" type="presParOf" srcId="{1C07970D-4257-ED46-84B6-6BC6B2625F86}" destId="{71050D41-EB42-9643-A7C8-DDC7E7398EB4}" srcOrd="1" destOrd="0" presId="urn:microsoft.com/office/officeart/2005/8/layout/hierarchy1"/>
    <dgm:cxn modelId="{F2966D5C-383D-4746-8772-18622AD2E3A4}" type="presParOf" srcId="{3C8B02A7-1C73-1640-8D84-C1E0A83560B3}" destId="{077AF07E-3E2D-4943-81DC-4F075831D4C4}" srcOrd="2" destOrd="0" presId="urn:microsoft.com/office/officeart/2005/8/layout/hierarchy1"/>
    <dgm:cxn modelId="{596B59E3-58B6-4B41-AEB8-A9EB18825FB7}" type="presParOf" srcId="{077AF07E-3E2D-4943-81DC-4F075831D4C4}" destId="{735DCEEA-F588-904A-87A2-436118241B34}" srcOrd="0" destOrd="0" presId="urn:microsoft.com/office/officeart/2005/8/layout/hierarchy1"/>
    <dgm:cxn modelId="{5DBE9DA0-51E0-6E4D-8D22-320FB8F8742F}" type="presParOf" srcId="{735DCEEA-F588-904A-87A2-436118241B34}" destId="{45A6D776-81C5-6543-8C8F-59E66A69CB84}" srcOrd="0" destOrd="0" presId="urn:microsoft.com/office/officeart/2005/8/layout/hierarchy1"/>
    <dgm:cxn modelId="{D9361143-0F57-9448-811C-F6086FB92E25}" type="presParOf" srcId="{735DCEEA-F588-904A-87A2-436118241B34}" destId="{C1D1F53E-4233-094F-97DD-7FC9FF734300}" srcOrd="1" destOrd="0" presId="urn:microsoft.com/office/officeart/2005/8/layout/hierarchy1"/>
    <dgm:cxn modelId="{1D2A7215-76FF-664E-A8AF-D6758E42AC29}" type="presParOf" srcId="{077AF07E-3E2D-4943-81DC-4F075831D4C4}" destId="{1A44A0F7-5EE3-7E4F-AA15-DB4D0A223C4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A38EDE-899A-4D9D-9796-E9162C54279E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FA192F-B786-47E3-9A5D-505ADE60C5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investigate customer with age &lt; 90</a:t>
          </a:r>
        </a:p>
      </dgm:t>
    </dgm:pt>
    <dgm:pt modelId="{8FC9F4D1-55F0-40F6-B944-7025FAE49AFE}" type="parTrans" cxnId="{1AA2278E-CEF7-499A-8FD9-42A07E0C1FEA}">
      <dgm:prSet/>
      <dgm:spPr/>
      <dgm:t>
        <a:bodyPr/>
        <a:lstStyle/>
        <a:p>
          <a:endParaRPr lang="en-US"/>
        </a:p>
      </dgm:t>
    </dgm:pt>
    <dgm:pt modelId="{5EA18C31-BF07-4BB0-B36E-2427C5D00E1E}" type="sibTrans" cxnId="{1AA2278E-CEF7-499A-8FD9-42A07E0C1FEA}">
      <dgm:prSet/>
      <dgm:spPr/>
      <dgm:t>
        <a:bodyPr/>
        <a:lstStyle/>
        <a:p>
          <a:endParaRPr lang="en-US"/>
        </a:p>
      </dgm:t>
    </dgm:pt>
    <dgm:pt modelId="{EE8F3AA7-4F1E-426B-8206-748EEE54869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investigate customer with </a:t>
          </a:r>
          <a:r>
            <a:rPr lang="en-US">
              <a:latin typeface="Tenorite"/>
            </a:rPr>
            <a:t>annual income</a:t>
          </a:r>
          <a:r>
            <a:rPr lang="en-US"/>
            <a:t> &lt; 600,000</a:t>
          </a:r>
        </a:p>
      </dgm:t>
    </dgm:pt>
    <dgm:pt modelId="{088CBC2D-E71D-41D5-AF7D-97F5E531C0D9}" type="parTrans" cxnId="{D7799E4B-24A2-4458-A46C-DCF889D4428E}">
      <dgm:prSet/>
      <dgm:spPr/>
      <dgm:t>
        <a:bodyPr/>
        <a:lstStyle/>
        <a:p>
          <a:endParaRPr lang="en-US"/>
        </a:p>
      </dgm:t>
    </dgm:pt>
    <dgm:pt modelId="{1E8C3D00-8463-434A-B4CB-7D979EC35DF0}" type="sibTrans" cxnId="{D7799E4B-24A2-4458-A46C-DCF889D4428E}">
      <dgm:prSet/>
      <dgm:spPr/>
      <dgm:t>
        <a:bodyPr/>
        <a:lstStyle/>
        <a:p>
          <a:endParaRPr lang="en-US"/>
        </a:p>
      </dgm:t>
    </dgm:pt>
    <dgm:pt modelId="{9DCF7DC0-2ED5-4E87-873E-B513CDA8F982}" type="pres">
      <dgm:prSet presAssocID="{9CA38EDE-899A-4D9D-9796-E9162C54279E}" presName="root" presStyleCnt="0">
        <dgm:presLayoutVars>
          <dgm:dir/>
          <dgm:resizeHandles val="exact"/>
        </dgm:presLayoutVars>
      </dgm:prSet>
      <dgm:spPr/>
    </dgm:pt>
    <dgm:pt modelId="{4B51C917-4438-4478-9F8F-124F5748919A}" type="pres">
      <dgm:prSet presAssocID="{D8FA192F-B786-47E3-9A5D-505ADE60C5E1}" presName="compNode" presStyleCnt="0"/>
      <dgm:spPr/>
    </dgm:pt>
    <dgm:pt modelId="{6D2B8501-67E2-4F19-B0C6-42F48E1BEF50}" type="pres">
      <dgm:prSet presAssocID="{D8FA192F-B786-47E3-9A5D-505ADE60C5E1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24634B8E-EEFD-48C4-9D15-7DAB3BAE63CD}" type="pres">
      <dgm:prSet presAssocID="{D8FA192F-B786-47E3-9A5D-505ADE60C5E1}" presName="spaceRect" presStyleCnt="0"/>
      <dgm:spPr/>
    </dgm:pt>
    <dgm:pt modelId="{37C30CD9-91BE-4DC3-8DDB-EADC8D5EDB24}" type="pres">
      <dgm:prSet presAssocID="{D8FA192F-B786-47E3-9A5D-505ADE60C5E1}" presName="textRect" presStyleLbl="revTx" presStyleIdx="0" presStyleCnt="2">
        <dgm:presLayoutVars>
          <dgm:chMax val="1"/>
          <dgm:chPref val="1"/>
        </dgm:presLayoutVars>
      </dgm:prSet>
      <dgm:spPr/>
    </dgm:pt>
    <dgm:pt modelId="{8E4F4A9C-0C3C-4EB0-B705-287D957F0F03}" type="pres">
      <dgm:prSet presAssocID="{5EA18C31-BF07-4BB0-B36E-2427C5D00E1E}" presName="sibTrans" presStyleCnt="0"/>
      <dgm:spPr/>
    </dgm:pt>
    <dgm:pt modelId="{BA3D5674-D3F2-43A7-9A3A-D5249630C2C6}" type="pres">
      <dgm:prSet presAssocID="{EE8F3AA7-4F1E-426B-8206-748EEE54869B}" presName="compNode" presStyleCnt="0"/>
      <dgm:spPr/>
    </dgm:pt>
    <dgm:pt modelId="{30BD7FB3-9B02-4675-A50B-CBD9920888AF}" type="pres">
      <dgm:prSet presAssocID="{EE8F3AA7-4F1E-426B-8206-748EEE54869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30F6F33A-86E0-4DE6-A86F-BB099A7A1700}" type="pres">
      <dgm:prSet presAssocID="{EE8F3AA7-4F1E-426B-8206-748EEE54869B}" presName="spaceRect" presStyleCnt="0"/>
      <dgm:spPr/>
    </dgm:pt>
    <dgm:pt modelId="{199583C3-5619-412F-9F89-FEEED455E3C4}" type="pres">
      <dgm:prSet presAssocID="{EE8F3AA7-4F1E-426B-8206-748EEE54869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7799E4B-24A2-4458-A46C-DCF889D4428E}" srcId="{9CA38EDE-899A-4D9D-9796-E9162C54279E}" destId="{EE8F3AA7-4F1E-426B-8206-748EEE54869B}" srcOrd="1" destOrd="0" parTransId="{088CBC2D-E71D-41D5-AF7D-97F5E531C0D9}" sibTransId="{1E8C3D00-8463-434A-B4CB-7D979EC35DF0}"/>
    <dgm:cxn modelId="{F2E6444E-3D30-4AD3-8EF2-C8D41D837567}" type="presOf" srcId="{D8FA192F-B786-47E3-9A5D-505ADE60C5E1}" destId="{37C30CD9-91BE-4DC3-8DDB-EADC8D5EDB24}" srcOrd="0" destOrd="0" presId="urn:microsoft.com/office/officeart/2018/2/layout/IconLabelList"/>
    <dgm:cxn modelId="{1AA2278E-CEF7-499A-8FD9-42A07E0C1FEA}" srcId="{9CA38EDE-899A-4D9D-9796-E9162C54279E}" destId="{D8FA192F-B786-47E3-9A5D-505ADE60C5E1}" srcOrd="0" destOrd="0" parTransId="{8FC9F4D1-55F0-40F6-B944-7025FAE49AFE}" sibTransId="{5EA18C31-BF07-4BB0-B36E-2427C5D00E1E}"/>
    <dgm:cxn modelId="{D56C2E8E-0683-4F07-B23B-7529867E8787}" type="presOf" srcId="{9CA38EDE-899A-4D9D-9796-E9162C54279E}" destId="{9DCF7DC0-2ED5-4E87-873E-B513CDA8F982}" srcOrd="0" destOrd="0" presId="urn:microsoft.com/office/officeart/2018/2/layout/IconLabelList"/>
    <dgm:cxn modelId="{743BBDE3-581D-41A4-A641-9F4CEB91C2BD}" type="presOf" srcId="{EE8F3AA7-4F1E-426B-8206-748EEE54869B}" destId="{199583C3-5619-412F-9F89-FEEED455E3C4}" srcOrd="0" destOrd="0" presId="urn:microsoft.com/office/officeart/2018/2/layout/IconLabelList"/>
    <dgm:cxn modelId="{B8E75492-4976-481D-8F99-24A7031FA567}" type="presParOf" srcId="{9DCF7DC0-2ED5-4E87-873E-B513CDA8F982}" destId="{4B51C917-4438-4478-9F8F-124F5748919A}" srcOrd="0" destOrd="0" presId="urn:microsoft.com/office/officeart/2018/2/layout/IconLabelList"/>
    <dgm:cxn modelId="{A98B1CD5-C93F-4682-B686-CC5B30CF39DB}" type="presParOf" srcId="{4B51C917-4438-4478-9F8F-124F5748919A}" destId="{6D2B8501-67E2-4F19-B0C6-42F48E1BEF50}" srcOrd="0" destOrd="0" presId="urn:microsoft.com/office/officeart/2018/2/layout/IconLabelList"/>
    <dgm:cxn modelId="{2A835D16-8AD9-43E3-A952-DB2B658782B7}" type="presParOf" srcId="{4B51C917-4438-4478-9F8F-124F5748919A}" destId="{24634B8E-EEFD-48C4-9D15-7DAB3BAE63CD}" srcOrd="1" destOrd="0" presId="urn:microsoft.com/office/officeart/2018/2/layout/IconLabelList"/>
    <dgm:cxn modelId="{FC848764-50AA-4B05-B5ED-57994E9E7AFD}" type="presParOf" srcId="{4B51C917-4438-4478-9F8F-124F5748919A}" destId="{37C30CD9-91BE-4DC3-8DDB-EADC8D5EDB24}" srcOrd="2" destOrd="0" presId="urn:microsoft.com/office/officeart/2018/2/layout/IconLabelList"/>
    <dgm:cxn modelId="{0BD61EBE-408A-47FB-B4FB-20F82DC8DB3C}" type="presParOf" srcId="{9DCF7DC0-2ED5-4E87-873E-B513CDA8F982}" destId="{8E4F4A9C-0C3C-4EB0-B705-287D957F0F03}" srcOrd="1" destOrd="0" presId="urn:microsoft.com/office/officeart/2018/2/layout/IconLabelList"/>
    <dgm:cxn modelId="{EA9DAB79-DA50-4982-AA27-D0FD37626600}" type="presParOf" srcId="{9DCF7DC0-2ED5-4E87-873E-B513CDA8F982}" destId="{BA3D5674-D3F2-43A7-9A3A-D5249630C2C6}" srcOrd="2" destOrd="0" presId="urn:microsoft.com/office/officeart/2018/2/layout/IconLabelList"/>
    <dgm:cxn modelId="{D07A350D-039C-4EAC-BF30-92C42D93F859}" type="presParOf" srcId="{BA3D5674-D3F2-43A7-9A3A-D5249630C2C6}" destId="{30BD7FB3-9B02-4675-A50B-CBD9920888AF}" srcOrd="0" destOrd="0" presId="urn:microsoft.com/office/officeart/2018/2/layout/IconLabelList"/>
    <dgm:cxn modelId="{A45D4C50-D9F5-4357-AE65-2CED4314BB68}" type="presParOf" srcId="{BA3D5674-D3F2-43A7-9A3A-D5249630C2C6}" destId="{30F6F33A-86E0-4DE6-A86F-BB099A7A1700}" srcOrd="1" destOrd="0" presId="urn:microsoft.com/office/officeart/2018/2/layout/IconLabelList"/>
    <dgm:cxn modelId="{E84785CB-8D64-4640-A167-2398DFD743BD}" type="presParOf" srcId="{BA3D5674-D3F2-43A7-9A3A-D5249630C2C6}" destId="{199583C3-5619-412F-9F89-FEEED455E3C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4FFE72-C928-4661-A2F5-9E549DEAB7FB}" type="doc">
      <dgm:prSet loTypeId="urn:microsoft.com/office/officeart/2005/8/layout/hierarchy1" loCatId="hierarchy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6F3249-BB6F-415C-9C04-9023FAA9B276}">
      <dgm:prSet/>
      <dgm:spPr/>
      <dgm:t>
        <a:bodyPr/>
        <a:lstStyle/>
        <a:p>
          <a:r>
            <a:rPr lang="en-US"/>
            <a:t>K means</a:t>
          </a:r>
        </a:p>
      </dgm:t>
    </dgm:pt>
    <dgm:pt modelId="{1D1AB5E3-2A51-41FB-B120-15ABCE31B56A}" type="parTrans" cxnId="{D61DA7D9-7DA7-42B5-A5EE-29D9E211A61C}">
      <dgm:prSet/>
      <dgm:spPr/>
      <dgm:t>
        <a:bodyPr/>
        <a:lstStyle/>
        <a:p>
          <a:endParaRPr lang="en-US"/>
        </a:p>
      </dgm:t>
    </dgm:pt>
    <dgm:pt modelId="{938E1DE5-C8E6-416E-90E8-1111DB3786B2}" type="sibTrans" cxnId="{D61DA7D9-7DA7-42B5-A5EE-29D9E211A61C}">
      <dgm:prSet/>
      <dgm:spPr/>
      <dgm:t>
        <a:bodyPr/>
        <a:lstStyle/>
        <a:p>
          <a:endParaRPr lang="en-US"/>
        </a:p>
      </dgm:t>
    </dgm:pt>
    <dgm:pt modelId="{903575C3-86AF-4D04-900D-1D959A086DAC}">
      <dgm:prSet/>
      <dgm:spPr/>
      <dgm:t>
        <a:bodyPr/>
        <a:lstStyle/>
        <a:p>
          <a:r>
            <a:rPr lang="en-US"/>
            <a:t>Agglomerative Clustering</a:t>
          </a:r>
        </a:p>
      </dgm:t>
    </dgm:pt>
    <dgm:pt modelId="{92C06721-9578-4D1D-B313-8BA8C1E9450A}" type="parTrans" cxnId="{9CB78B0E-BB58-438A-82AC-90395EBA39F0}">
      <dgm:prSet/>
      <dgm:spPr/>
      <dgm:t>
        <a:bodyPr/>
        <a:lstStyle/>
        <a:p>
          <a:endParaRPr lang="en-US"/>
        </a:p>
      </dgm:t>
    </dgm:pt>
    <dgm:pt modelId="{3DEDC00C-D142-46D4-BB0D-BB6B749C64EA}" type="sibTrans" cxnId="{9CB78B0E-BB58-438A-82AC-90395EBA39F0}">
      <dgm:prSet/>
      <dgm:spPr/>
      <dgm:t>
        <a:bodyPr/>
        <a:lstStyle/>
        <a:p>
          <a:endParaRPr lang="en-US"/>
        </a:p>
      </dgm:t>
    </dgm:pt>
    <dgm:pt modelId="{45FAB7C9-A167-4E27-A75E-145EA5A38666}">
      <dgm:prSet/>
      <dgm:spPr/>
      <dgm:t>
        <a:bodyPr/>
        <a:lstStyle/>
        <a:p>
          <a:r>
            <a:rPr lang="en-US"/>
            <a:t>DBSCAN</a:t>
          </a:r>
        </a:p>
      </dgm:t>
    </dgm:pt>
    <dgm:pt modelId="{BE4D6984-83BD-450A-A10E-6968AE51B52F}" type="parTrans" cxnId="{9AC51EDC-1FF4-41C3-8669-46D0BD901793}">
      <dgm:prSet/>
      <dgm:spPr/>
      <dgm:t>
        <a:bodyPr/>
        <a:lstStyle/>
        <a:p>
          <a:endParaRPr lang="en-US"/>
        </a:p>
      </dgm:t>
    </dgm:pt>
    <dgm:pt modelId="{3DFBA032-35AE-47E7-8A25-C5E362A33C83}" type="sibTrans" cxnId="{9AC51EDC-1FF4-41C3-8669-46D0BD901793}">
      <dgm:prSet/>
      <dgm:spPr/>
      <dgm:t>
        <a:bodyPr/>
        <a:lstStyle/>
        <a:p>
          <a:endParaRPr lang="en-US"/>
        </a:p>
      </dgm:t>
    </dgm:pt>
    <dgm:pt modelId="{A83E2DD3-B0BB-6B4B-BD80-163C65245C03}" type="pres">
      <dgm:prSet presAssocID="{0A4FFE72-C928-4661-A2F5-9E549DEAB7F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92321D-7FBC-8D4E-B429-24989EC5A70F}" type="pres">
      <dgm:prSet presAssocID="{A06F3249-BB6F-415C-9C04-9023FAA9B276}" presName="hierRoot1" presStyleCnt="0"/>
      <dgm:spPr/>
    </dgm:pt>
    <dgm:pt modelId="{2F2D9689-E465-5745-A957-6D332EFCA16A}" type="pres">
      <dgm:prSet presAssocID="{A06F3249-BB6F-415C-9C04-9023FAA9B276}" presName="composite" presStyleCnt="0"/>
      <dgm:spPr/>
    </dgm:pt>
    <dgm:pt modelId="{77D8894C-8ADB-2E45-8213-1C05EC287E77}" type="pres">
      <dgm:prSet presAssocID="{A06F3249-BB6F-415C-9C04-9023FAA9B276}" presName="background" presStyleLbl="node0" presStyleIdx="0" presStyleCnt="3"/>
      <dgm:spPr/>
    </dgm:pt>
    <dgm:pt modelId="{DDA008C6-4961-2C4D-AC04-731507760217}" type="pres">
      <dgm:prSet presAssocID="{A06F3249-BB6F-415C-9C04-9023FAA9B276}" presName="text" presStyleLbl="fgAcc0" presStyleIdx="0" presStyleCnt="3">
        <dgm:presLayoutVars>
          <dgm:chPref val="3"/>
        </dgm:presLayoutVars>
      </dgm:prSet>
      <dgm:spPr/>
    </dgm:pt>
    <dgm:pt modelId="{D944E667-9DB0-BD41-ABB5-6868D0F62A9E}" type="pres">
      <dgm:prSet presAssocID="{A06F3249-BB6F-415C-9C04-9023FAA9B276}" presName="hierChild2" presStyleCnt="0"/>
      <dgm:spPr/>
    </dgm:pt>
    <dgm:pt modelId="{28E63530-5E2F-9347-80B0-965512B14149}" type="pres">
      <dgm:prSet presAssocID="{45FAB7C9-A167-4E27-A75E-145EA5A38666}" presName="hierRoot1" presStyleCnt="0"/>
      <dgm:spPr/>
    </dgm:pt>
    <dgm:pt modelId="{AADBAE31-DA00-C44F-9027-AC6693EF11D9}" type="pres">
      <dgm:prSet presAssocID="{45FAB7C9-A167-4E27-A75E-145EA5A38666}" presName="composite" presStyleCnt="0"/>
      <dgm:spPr/>
    </dgm:pt>
    <dgm:pt modelId="{F2FE5327-0825-C547-A60E-6E2A67A35D2C}" type="pres">
      <dgm:prSet presAssocID="{45FAB7C9-A167-4E27-A75E-145EA5A38666}" presName="background" presStyleLbl="node0" presStyleIdx="1" presStyleCnt="3"/>
      <dgm:spPr/>
    </dgm:pt>
    <dgm:pt modelId="{C1A0C60C-97C7-C545-8681-5FB65CC475D5}" type="pres">
      <dgm:prSet presAssocID="{45FAB7C9-A167-4E27-A75E-145EA5A38666}" presName="text" presStyleLbl="fgAcc0" presStyleIdx="1" presStyleCnt="3">
        <dgm:presLayoutVars>
          <dgm:chPref val="3"/>
        </dgm:presLayoutVars>
      </dgm:prSet>
      <dgm:spPr/>
    </dgm:pt>
    <dgm:pt modelId="{8081E352-600E-BC44-AC10-C7165DF6A6A2}" type="pres">
      <dgm:prSet presAssocID="{45FAB7C9-A167-4E27-A75E-145EA5A38666}" presName="hierChild2" presStyleCnt="0"/>
      <dgm:spPr/>
    </dgm:pt>
    <dgm:pt modelId="{4FF8752B-B30D-3E4A-B14A-44854A3286BC}" type="pres">
      <dgm:prSet presAssocID="{903575C3-86AF-4D04-900D-1D959A086DAC}" presName="hierRoot1" presStyleCnt="0"/>
      <dgm:spPr/>
    </dgm:pt>
    <dgm:pt modelId="{9D1C2E7E-742C-9249-9E64-FFBC1794D396}" type="pres">
      <dgm:prSet presAssocID="{903575C3-86AF-4D04-900D-1D959A086DAC}" presName="composite" presStyleCnt="0"/>
      <dgm:spPr/>
    </dgm:pt>
    <dgm:pt modelId="{889FB9F3-2732-B946-BE46-D79805EB6258}" type="pres">
      <dgm:prSet presAssocID="{903575C3-86AF-4D04-900D-1D959A086DAC}" presName="background" presStyleLbl="node0" presStyleIdx="2" presStyleCnt="3"/>
      <dgm:spPr/>
    </dgm:pt>
    <dgm:pt modelId="{76E45922-350E-5643-A6FE-8EE34AB6D33B}" type="pres">
      <dgm:prSet presAssocID="{903575C3-86AF-4D04-900D-1D959A086DAC}" presName="text" presStyleLbl="fgAcc0" presStyleIdx="2" presStyleCnt="3">
        <dgm:presLayoutVars>
          <dgm:chPref val="3"/>
        </dgm:presLayoutVars>
      </dgm:prSet>
      <dgm:spPr/>
    </dgm:pt>
    <dgm:pt modelId="{E64A39BE-EEBA-B041-9EF7-62208757E385}" type="pres">
      <dgm:prSet presAssocID="{903575C3-86AF-4D04-900D-1D959A086DAC}" presName="hierChild2" presStyleCnt="0"/>
      <dgm:spPr/>
    </dgm:pt>
  </dgm:ptLst>
  <dgm:cxnLst>
    <dgm:cxn modelId="{9CB78B0E-BB58-438A-82AC-90395EBA39F0}" srcId="{0A4FFE72-C928-4661-A2F5-9E549DEAB7FB}" destId="{903575C3-86AF-4D04-900D-1D959A086DAC}" srcOrd="2" destOrd="0" parTransId="{92C06721-9578-4D1D-B313-8BA8C1E9450A}" sibTransId="{3DEDC00C-D142-46D4-BB0D-BB6B749C64EA}"/>
    <dgm:cxn modelId="{AD0A641E-18C0-AD44-A6F6-52AD4F0DA007}" type="presOf" srcId="{0A4FFE72-C928-4661-A2F5-9E549DEAB7FB}" destId="{A83E2DD3-B0BB-6B4B-BD80-163C65245C03}" srcOrd="0" destOrd="0" presId="urn:microsoft.com/office/officeart/2005/8/layout/hierarchy1"/>
    <dgm:cxn modelId="{24A19C33-6EC9-2C45-A4A6-2907049252BE}" type="presOf" srcId="{A06F3249-BB6F-415C-9C04-9023FAA9B276}" destId="{DDA008C6-4961-2C4D-AC04-731507760217}" srcOrd="0" destOrd="0" presId="urn:microsoft.com/office/officeart/2005/8/layout/hierarchy1"/>
    <dgm:cxn modelId="{C7978A93-AFAB-054C-A6A5-0A15AFEB57DE}" type="presOf" srcId="{903575C3-86AF-4D04-900D-1D959A086DAC}" destId="{76E45922-350E-5643-A6FE-8EE34AB6D33B}" srcOrd="0" destOrd="0" presId="urn:microsoft.com/office/officeart/2005/8/layout/hierarchy1"/>
    <dgm:cxn modelId="{D61DA7D9-7DA7-42B5-A5EE-29D9E211A61C}" srcId="{0A4FFE72-C928-4661-A2F5-9E549DEAB7FB}" destId="{A06F3249-BB6F-415C-9C04-9023FAA9B276}" srcOrd="0" destOrd="0" parTransId="{1D1AB5E3-2A51-41FB-B120-15ABCE31B56A}" sibTransId="{938E1DE5-C8E6-416E-90E8-1111DB3786B2}"/>
    <dgm:cxn modelId="{9AC51EDC-1FF4-41C3-8669-46D0BD901793}" srcId="{0A4FFE72-C928-4661-A2F5-9E549DEAB7FB}" destId="{45FAB7C9-A167-4E27-A75E-145EA5A38666}" srcOrd="1" destOrd="0" parTransId="{BE4D6984-83BD-450A-A10E-6968AE51B52F}" sibTransId="{3DFBA032-35AE-47E7-8A25-C5E362A33C83}"/>
    <dgm:cxn modelId="{0247ACDD-73AB-E048-8BDD-EFB501A5FAEB}" type="presOf" srcId="{45FAB7C9-A167-4E27-A75E-145EA5A38666}" destId="{C1A0C60C-97C7-C545-8681-5FB65CC475D5}" srcOrd="0" destOrd="0" presId="urn:microsoft.com/office/officeart/2005/8/layout/hierarchy1"/>
    <dgm:cxn modelId="{00033BD0-E356-E342-A364-C5312A7A8538}" type="presParOf" srcId="{A83E2DD3-B0BB-6B4B-BD80-163C65245C03}" destId="{E992321D-7FBC-8D4E-B429-24989EC5A70F}" srcOrd="0" destOrd="0" presId="urn:microsoft.com/office/officeart/2005/8/layout/hierarchy1"/>
    <dgm:cxn modelId="{1E2E4C2E-B388-6B4A-B9D0-E38168A379A0}" type="presParOf" srcId="{E992321D-7FBC-8D4E-B429-24989EC5A70F}" destId="{2F2D9689-E465-5745-A957-6D332EFCA16A}" srcOrd="0" destOrd="0" presId="urn:microsoft.com/office/officeart/2005/8/layout/hierarchy1"/>
    <dgm:cxn modelId="{14EB872A-1D94-1949-8076-527126960FE3}" type="presParOf" srcId="{2F2D9689-E465-5745-A957-6D332EFCA16A}" destId="{77D8894C-8ADB-2E45-8213-1C05EC287E77}" srcOrd="0" destOrd="0" presId="urn:microsoft.com/office/officeart/2005/8/layout/hierarchy1"/>
    <dgm:cxn modelId="{75B1391A-2C07-6D4E-8911-61784BC8E91D}" type="presParOf" srcId="{2F2D9689-E465-5745-A957-6D332EFCA16A}" destId="{DDA008C6-4961-2C4D-AC04-731507760217}" srcOrd="1" destOrd="0" presId="urn:microsoft.com/office/officeart/2005/8/layout/hierarchy1"/>
    <dgm:cxn modelId="{761FCFE5-E3C1-994A-B126-79A836E551B2}" type="presParOf" srcId="{E992321D-7FBC-8D4E-B429-24989EC5A70F}" destId="{D944E667-9DB0-BD41-ABB5-6868D0F62A9E}" srcOrd="1" destOrd="0" presId="urn:microsoft.com/office/officeart/2005/8/layout/hierarchy1"/>
    <dgm:cxn modelId="{C3AB1A6B-1D1C-DD44-9F96-D7F271DFC794}" type="presParOf" srcId="{A83E2DD3-B0BB-6B4B-BD80-163C65245C03}" destId="{28E63530-5E2F-9347-80B0-965512B14149}" srcOrd="1" destOrd="0" presId="urn:microsoft.com/office/officeart/2005/8/layout/hierarchy1"/>
    <dgm:cxn modelId="{E5626D7E-07A9-1043-96CE-65B9155362C4}" type="presParOf" srcId="{28E63530-5E2F-9347-80B0-965512B14149}" destId="{AADBAE31-DA00-C44F-9027-AC6693EF11D9}" srcOrd="0" destOrd="0" presId="urn:microsoft.com/office/officeart/2005/8/layout/hierarchy1"/>
    <dgm:cxn modelId="{60E40866-99D2-634D-9CAB-2591321CF30B}" type="presParOf" srcId="{AADBAE31-DA00-C44F-9027-AC6693EF11D9}" destId="{F2FE5327-0825-C547-A60E-6E2A67A35D2C}" srcOrd="0" destOrd="0" presId="urn:microsoft.com/office/officeart/2005/8/layout/hierarchy1"/>
    <dgm:cxn modelId="{DE1B6D8F-CF45-3746-9DED-421DBD166DC9}" type="presParOf" srcId="{AADBAE31-DA00-C44F-9027-AC6693EF11D9}" destId="{C1A0C60C-97C7-C545-8681-5FB65CC475D5}" srcOrd="1" destOrd="0" presId="urn:microsoft.com/office/officeart/2005/8/layout/hierarchy1"/>
    <dgm:cxn modelId="{42DFA110-1D35-FE43-93CC-A7BA4E19D2E7}" type="presParOf" srcId="{28E63530-5E2F-9347-80B0-965512B14149}" destId="{8081E352-600E-BC44-AC10-C7165DF6A6A2}" srcOrd="1" destOrd="0" presId="urn:microsoft.com/office/officeart/2005/8/layout/hierarchy1"/>
    <dgm:cxn modelId="{1B0B894D-5C18-0B4E-AE28-6A9C133E0FD3}" type="presParOf" srcId="{A83E2DD3-B0BB-6B4B-BD80-163C65245C03}" destId="{4FF8752B-B30D-3E4A-B14A-44854A3286BC}" srcOrd="2" destOrd="0" presId="urn:microsoft.com/office/officeart/2005/8/layout/hierarchy1"/>
    <dgm:cxn modelId="{DFDA149C-3652-5B48-B0D9-72FA83C335B6}" type="presParOf" srcId="{4FF8752B-B30D-3E4A-B14A-44854A3286BC}" destId="{9D1C2E7E-742C-9249-9E64-FFBC1794D396}" srcOrd="0" destOrd="0" presId="urn:microsoft.com/office/officeart/2005/8/layout/hierarchy1"/>
    <dgm:cxn modelId="{605F6BF2-B5BE-8949-8742-332F9D18A483}" type="presParOf" srcId="{9D1C2E7E-742C-9249-9E64-FFBC1794D396}" destId="{889FB9F3-2732-B946-BE46-D79805EB6258}" srcOrd="0" destOrd="0" presId="urn:microsoft.com/office/officeart/2005/8/layout/hierarchy1"/>
    <dgm:cxn modelId="{EB2E28C3-F750-8A4B-A74B-0DE337C85C5F}" type="presParOf" srcId="{9D1C2E7E-742C-9249-9E64-FFBC1794D396}" destId="{76E45922-350E-5643-A6FE-8EE34AB6D33B}" srcOrd="1" destOrd="0" presId="urn:microsoft.com/office/officeart/2005/8/layout/hierarchy1"/>
    <dgm:cxn modelId="{39F73C21-A15F-AA41-8FD3-29C9C324F46E}" type="presParOf" srcId="{4FF8752B-B30D-3E4A-B14A-44854A3286BC}" destId="{E64A39BE-EEBA-B041-9EF7-62208757E385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DE34D7-836E-4DD3-8A07-9040524EE481}">
      <dsp:nvSpPr>
        <dsp:cNvPr id="0" name=""/>
        <dsp:cNvSpPr/>
      </dsp:nvSpPr>
      <dsp:spPr>
        <a:xfrm>
          <a:off x="212335" y="218223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B0A2-2AC2-4C9C-A465-4DF31038D4CE}">
      <dsp:nvSpPr>
        <dsp:cNvPr id="0" name=""/>
        <dsp:cNvSpPr/>
      </dsp:nvSpPr>
      <dsp:spPr>
        <a:xfrm>
          <a:off x="492877" y="498766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66DC6-D1AA-48A4-9584-A47D301E5EFB}">
      <dsp:nvSpPr>
        <dsp:cNvPr id="0" name=""/>
        <dsp:cNvSpPr/>
      </dsp:nvSpPr>
      <dsp:spPr>
        <a:xfrm>
          <a:off x="1834517" y="218223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Data Analysis</a:t>
          </a:r>
        </a:p>
      </dsp:txBody>
      <dsp:txXfrm>
        <a:off x="1834517" y="218223"/>
        <a:ext cx="3148942" cy="1335915"/>
      </dsp:txXfrm>
    </dsp:sp>
    <dsp:sp modelId="{A6710B5C-7858-4731-96FA-ADC35BB82C25}">
      <dsp:nvSpPr>
        <dsp:cNvPr id="0" name=""/>
        <dsp:cNvSpPr/>
      </dsp:nvSpPr>
      <dsp:spPr>
        <a:xfrm>
          <a:off x="5532139" y="218223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585526-4DE8-4EAB-9286-972837B54025}">
      <dsp:nvSpPr>
        <dsp:cNvPr id="0" name=""/>
        <dsp:cNvSpPr/>
      </dsp:nvSpPr>
      <dsp:spPr>
        <a:xfrm>
          <a:off x="5812681" y="498766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5595CF-E748-449C-898D-6152D5F3B464}">
      <dsp:nvSpPr>
        <dsp:cNvPr id="0" name=""/>
        <dsp:cNvSpPr/>
      </dsp:nvSpPr>
      <dsp:spPr>
        <a:xfrm>
          <a:off x="7154322" y="218223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Approach</a:t>
          </a:r>
        </a:p>
      </dsp:txBody>
      <dsp:txXfrm>
        <a:off x="7154322" y="218223"/>
        <a:ext cx="3148942" cy="1335915"/>
      </dsp:txXfrm>
    </dsp:sp>
    <dsp:sp modelId="{E9B20BE8-8A4F-435A-9ED9-3B64FF837EC9}">
      <dsp:nvSpPr>
        <dsp:cNvPr id="0" name=""/>
        <dsp:cNvSpPr/>
      </dsp:nvSpPr>
      <dsp:spPr>
        <a:xfrm>
          <a:off x="212335" y="219077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B2A8F4-90FD-4C52-9E07-0988DBDD2BF6}">
      <dsp:nvSpPr>
        <dsp:cNvPr id="0" name=""/>
        <dsp:cNvSpPr/>
      </dsp:nvSpPr>
      <dsp:spPr>
        <a:xfrm>
          <a:off x="492877" y="2471316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8FE463-B1A9-4CD1-B48B-A73A96CEFB86}">
      <dsp:nvSpPr>
        <dsp:cNvPr id="0" name=""/>
        <dsp:cNvSpPr/>
      </dsp:nvSpPr>
      <dsp:spPr>
        <a:xfrm>
          <a:off x="1834517" y="219077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 Analysis</a:t>
          </a:r>
        </a:p>
      </dsp:txBody>
      <dsp:txXfrm>
        <a:off x="1834517" y="2190774"/>
        <a:ext cx="3148942" cy="1335915"/>
      </dsp:txXfrm>
    </dsp:sp>
    <dsp:sp modelId="{0CB2631D-926B-432C-A3BF-90BDF4A70975}">
      <dsp:nvSpPr>
        <dsp:cNvPr id="0" name=""/>
        <dsp:cNvSpPr/>
      </dsp:nvSpPr>
      <dsp:spPr>
        <a:xfrm>
          <a:off x="5532139" y="219077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D6591D-2F33-4864-AAAF-F7F569C2849B}">
      <dsp:nvSpPr>
        <dsp:cNvPr id="0" name=""/>
        <dsp:cNvSpPr/>
      </dsp:nvSpPr>
      <dsp:spPr>
        <a:xfrm>
          <a:off x="5812681" y="2471316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FEB469-E8E1-4B6F-AFA7-6DA93E013B3B}">
      <dsp:nvSpPr>
        <dsp:cNvPr id="0" name=""/>
        <dsp:cNvSpPr/>
      </dsp:nvSpPr>
      <dsp:spPr>
        <a:xfrm>
          <a:off x="7154322" y="219077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Marketing Strategy</a:t>
          </a:r>
        </a:p>
      </dsp:txBody>
      <dsp:txXfrm>
        <a:off x="7154322" y="2190774"/>
        <a:ext cx="3148942" cy="1335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94651-D884-5643-AF75-CE1A01C86AB8}">
      <dsp:nvSpPr>
        <dsp:cNvPr id="0" name=""/>
        <dsp:cNvSpPr/>
      </dsp:nvSpPr>
      <dsp:spPr>
        <a:xfrm>
          <a:off x="0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14FA24-7F5D-8742-88E3-756EA7D2F194}">
      <dsp:nvSpPr>
        <dsp:cNvPr id="0" name=""/>
        <dsp:cNvSpPr/>
      </dsp:nvSpPr>
      <dsp:spPr>
        <a:xfrm>
          <a:off x="328612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EDA</a:t>
          </a:r>
          <a:endParaRPr lang="en-US" sz="3200" kern="1200"/>
        </a:p>
      </dsp:txBody>
      <dsp:txXfrm>
        <a:off x="383617" y="1144542"/>
        <a:ext cx="2847502" cy="1768010"/>
      </dsp:txXfrm>
    </dsp:sp>
    <dsp:sp modelId="{34511FBD-3F71-2D44-9D16-D51811339479}">
      <dsp:nvSpPr>
        <dsp:cNvPr id="0" name=""/>
        <dsp:cNvSpPr/>
      </dsp:nvSpPr>
      <dsp:spPr>
        <a:xfrm>
          <a:off x="3614737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B4747D-B56B-E044-A0E7-FA142CB0C96F}">
      <dsp:nvSpPr>
        <dsp:cNvPr id="0" name=""/>
        <dsp:cNvSpPr/>
      </dsp:nvSpPr>
      <dsp:spPr>
        <a:xfrm>
          <a:off x="3943350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Feature Engineering</a:t>
          </a:r>
          <a:endParaRPr lang="en-US" sz="3200" kern="1200"/>
        </a:p>
      </dsp:txBody>
      <dsp:txXfrm>
        <a:off x="3998355" y="1144542"/>
        <a:ext cx="2847502" cy="1768010"/>
      </dsp:txXfrm>
    </dsp:sp>
    <dsp:sp modelId="{45A6D776-81C5-6543-8C8F-59E66A69CB84}">
      <dsp:nvSpPr>
        <dsp:cNvPr id="0" name=""/>
        <dsp:cNvSpPr/>
      </dsp:nvSpPr>
      <dsp:spPr>
        <a:xfrm>
          <a:off x="7229475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D1F53E-4233-094F-97DD-7FC9FF734300}">
      <dsp:nvSpPr>
        <dsp:cNvPr id="0" name=""/>
        <dsp:cNvSpPr/>
      </dsp:nvSpPr>
      <dsp:spPr>
        <a:xfrm>
          <a:off x="7558087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baseline="0"/>
            <a:t>Dimensionality Reduction</a:t>
          </a:r>
          <a:endParaRPr lang="en-US" sz="3200" kern="1200"/>
        </a:p>
      </dsp:txBody>
      <dsp:txXfrm>
        <a:off x="7613092" y="1144542"/>
        <a:ext cx="2847502" cy="17680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B8501-67E2-4F19-B0C6-42F48E1BEF50}">
      <dsp:nvSpPr>
        <dsp:cNvPr id="0" name=""/>
        <dsp:cNvSpPr/>
      </dsp:nvSpPr>
      <dsp:spPr>
        <a:xfrm>
          <a:off x="1747800" y="305229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30CD9-91BE-4DC3-8DDB-EADC8D5EDB24}">
      <dsp:nvSpPr>
        <dsp:cNvPr id="0" name=""/>
        <dsp:cNvSpPr/>
      </dsp:nvSpPr>
      <dsp:spPr>
        <a:xfrm>
          <a:off x="559800" y="271968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Only investigate customer with age &lt; 90</a:t>
          </a:r>
        </a:p>
      </dsp:txBody>
      <dsp:txXfrm>
        <a:off x="559800" y="2719683"/>
        <a:ext cx="4320000" cy="720000"/>
      </dsp:txXfrm>
    </dsp:sp>
    <dsp:sp modelId="{30BD7FB3-9B02-4675-A50B-CBD9920888AF}">
      <dsp:nvSpPr>
        <dsp:cNvPr id="0" name=""/>
        <dsp:cNvSpPr/>
      </dsp:nvSpPr>
      <dsp:spPr>
        <a:xfrm>
          <a:off x="6823800" y="305229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9583C3-5619-412F-9F89-FEEED455E3C4}">
      <dsp:nvSpPr>
        <dsp:cNvPr id="0" name=""/>
        <dsp:cNvSpPr/>
      </dsp:nvSpPr>
      <dsp:spPr>
        <a:xfrm>
          <a:off x="5635800" y="271968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Only investigate customer with </a:t>
          </a:r>
          <a:r>
            <a:rPr lang="en-US" sz="2300" kern="1200">
              <a:latin typeface="Tenorite"/>
            </a:rPr>
            <a:t>annual income</a:t>
          </a:r>
          <a:r>
            <a:rPr lang="en-US" sz="2300" kern="1200"/>
            <a:t> &lt; 600,000</a:t>
          </a:r>
        </a:p>
      </dsp:txBody>
      <dsp:txXfrm>
        <a:off x="5635800" y="2719683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D8894C-8ADB-2E45-8213-1C05EC287E77}">
      <dsp:nvSpPr>
        <dsp:cNvPr id="0" name=""/>
        <dsp:cNvSpPr/>
      </dsp:nvSpPr>
      <dsp:spPr>
        <a:xfrm>
          <a:off x="0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DA008C6-4961-2C4D-AC04-731507760217}">
      <dsp:nvSpPr>
        <dsp:cNvPr id="0" name=""/>
        <dsp:cNvSpPr/>
      </dsp:nvSpPr>
      <dsp:spPr>
        <a:xfrm>
          <a:off x="328612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K means</a:t>
          </a:r>
        </a:p>
      </dsp:txBody>
      <dsp:txXfrm>
        <a:off x="383617" y="1144542"/>
        <a:ext cx="2847502" cy="1768010"/>
      </dsp:txXfrm>
    </dsp:sp>
    <dsp:sp modelId="{F2FE5327-0825-C547-A60E-6E2A67A35D2C}">
      <dsp:nvSpPr>
        <dsp:cNvPr id="0" name=""/>
        <dsp:cNvSpPr/>
      </dsp:nvSpPr>
      <dsp:spPr>
        <a:xfrm>
          <a:off x="3614737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1A0C60C-97C7-C545-8681-5FB65CC475D5}">
      <dsp:nvSpPr>
        <dsp:cNvPr id="0" name=""/>
        <dsp:cNvSpPr/>
      </dsp:nvSpPr>
      <dsp:spPr>
        <a:xfrm>
          <a:off x="3943350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DBSCAN</a:t>
          </a:r>
        </a:p>
      </dsp:txBody>
      <dsp:txXfrm>
        <a:off x="3998355" y="1144542"/>
        <a:ext cx="2847502" cy="1768010"/>
      </dsp:txXfrm>
    </dsp:sp>
    <dsp:sp modelId="{889FB9F3-2732-B946-BE46-D79805EB6258}">
      <dsp:nvSpPr>
        <dsp:cNvPr id="0" name=""/>
        <dsp:cNvSpPr/>
      </dsp:nvSpPr>
      <dsp:spPr>
        <a:xfrm>
          <a:off x="7229475" y="777355"/>
          <a:ext cx="2957512" cy="187802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6E45922-350E-5643-A6FE-8EE34AB6D33B}">
      <dsp:nvSpPr>
        <dsp:cNvPr id="0" name=""/>
        <dsp:cNvSpPr/>
      </dsp:nvSpPr>
      <dsp:spPr>
        <a:xfrm>
          <a:off x="7558087" y="1089537"/>
          <a:ext cx="2957512" cy="187802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Agglomerative Clustering</a:t>
          </a:r>
        </a:p>
      </dsp:txBody>
      <dsp:txXfrm>
        <a:off x="7613092" y="1144542"/>
        <a:ext cx="2847502" cy="17680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6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73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71818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74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261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064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7250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05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8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70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765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321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2470051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6034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08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553713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676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9694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1392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91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079D01-41FA-CD48-B69E-477708979F50}" type="datetimeFigureOut">
              <a:rPr lang="en-US" smtClean="0"/>
              <a:t>3/8/23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18CE8-15BD-934A-8A41-EE1355BFA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8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BQI5z4WaiiRI-Up1cljMG70JmMDsXCLAA5Rny0j9xoE/edit#heading=h.drm8w0ebgm5c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797FD-64E8-5464-332A-C9255B54CE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Customer Segmentation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F25F07-5E01-1FD2-C282-4EA3CCCE35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 Group 3: April Yang, Cheryl Liu, </a:t>
            </a:r>
            <a:r>
              <a:rPr lang="en-US" err="1"/>
              <a:t>Yifei</a:t>
            </a:r>
            <a:r>
              <a:rPr lang="en-US"/>
              <a:t> Wang</a:t>
            </a:r>
          </a:p>
        </p:txBody>
      </p:sp>
    </p:spTree>
    <p:extLst>
      <p:ext uri="{BB962C8B-B14F-4D97-AF65-F5344CB8AC3E}">
        <p14:creationId xmlns:p14="http://schemas.microsoft.com/office/powerpoint/2010/main" val="1315932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D7E1-4B7C-0E74-CCC4-80BA6DBA6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 (PCA output)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EC5B07-BF2E-0CA3-D412-EF77ACD54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89" y="1560111"/>
            <a:ext cx="6393984" cy="44156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F9F1C-D2D2-2766-077D-2D5180B7D852}"/>
              </a:ext>
            </a:extLst>
          </p:cNvPr>
          <p:cNvSpPr txBox="1"/>
          <p:nvPr/>
        </p:nvSpPr>
        <p:spPr>
          <a:xfrm>
            <a:off x="2345028" y="6123543"/>
            <a:ext cx="9284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From cumulative explained variance plot, we choose 12 PC for our clustering.</a:t>
            </a:r>
          </a:p>
        </p:txBody>
      </p:sp>
    </p:spTree>
    <p:extLst>
      <p:ext uri="{BB962C8B-B14F-4D97-AF65-F5344CB8AC3E}">
        <p14:creationId xmlns:p14="http://schemas.microsoft.com/office/powerpoint/2010/main" val="2300570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80C32-D686-DEF5-F9B3-9B618B2B4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Model Approach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A1D1BA-3428-342B-1266-A9DD9BB01663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1334685158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5101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AAAD-666D-5C9A-F032-43232D72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 </a:t>
            </a:r>
            <a:r>
              <a:rPr lang="en-US" b="1"/>
              <a:t>- K Means</a:t>
            </a: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E07193-3602-13B6-26F4-06E9D8AF74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690688"/>
            <a:ext cx="10201275" cy="4525962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r>
              <a:rPr lang="en-US" sz="2400" b="0" i="0">
                <a:solidFill>
                  <a:schemeClr val="tx1"/>
                </a:solidFill>
                <a:effectLst/>
                <a:latin typeface="Tenorite"/>
              </a:rPr>
              <a:t>Two assumptions regarding the clusters: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b="1">
                <a:latin typeface="Tenorite"/>
              </a:rPr>
              <a:t>C</a:t>
            </a:r>
            <a:r>
              <a:rPr lang="en-US" b="1" i="0">
                <a:solidFill>
                  <a:schemeClr val="tx1"/>
                </a:solidFill>
                <a:effectLst/>
                <a:latin typeface="Tenorite"/>
              </a:rPr>
              <a:t>lusters are spherical: </a:t>
            </a:r>
            <a:r>
              <a:rPr lang="en-US" b="0" i="0">
                <a:solidFill>
                  <a:schemeClr val="tx1"/>
                </a:solidFill>
                <a:effectLst/>
                <a:latin typeface="Tenorite"/>
              </a:rPr>
              <a:t>Spherical assumption helps in separating the clusters when the algorithm works on the data and forms clusters.</a:t>
            </a:r>
          </a:p>
          <a:p>
            <a:pPr marL="742950" lvl="1" indent="-285750"/>
            <a:r>
              <a:rPr lang="en-US" b="1">
                <a:latin typeface="Tenorite"/>
              </a:rPr>
              <a:t>C</a:t>
            </a:r>
            <a:r>
              <a:rPr lang="en-US" b="1" i="0">
                <a:solidFill>
                  <a:schemeClr val="tx1"/>
                </a:solidFill>
                <a:effectLst/>
                <a:latin typeface="Tenorite"/>
              </a:rPr>
              <a:t>lusters are of similar size: </a:t>
            </a:r>
            <a:r>
              <a:rPr lang="en-US" b="0" i="0">
                <a:solidFill>
                  <a:schemeClr val="tx1"/>
                </a:solidFill>
                <a:effectLst/>
                <a:latin typeface="Tenorite"/>
              </a:rPr>
              <a:t>If the clusters have widely different sizes, K-Means may assign more points to the larger clusters and fewer points to the smaller ones, resulting in inaccurate clustering.</a:t>
            </a:r>
          </a:p>
          <a:p>
            <a:pPr marL="457200" lvl="1" indent="0" algn="l">
              <a:buNone/>
            </a:pPr>
            <a:endParaRPr lang="en-US" b="0" i="0">
              <a:solidFill>
                <a:schemeClr val="tx1"/>
              </a:solidFill>
              <a:effectLst/>
              <a:latin typeface="Tenorite"/>
            </a:endParaRPr>
          </a:p>
          <a:p>
            <a:pPr marL="0" indent="0" algn="l">
              <a:buNone/>
            </a:pPr>
            <a:r>
              <a:rPr lang="en-US" sz="2400" b="0" i="0">
                <a:solidFill>
                  <a:schemeClr val="tx1"/>
                </a:solidFill>
                <a:effectLst/>
                <a:latin typeface="Tenorite"/>
              </a:rPr>
              <a:t>Our dataset may not meet these assumptions, so the results from K means do not show clear separation among clusters.</a:t>
            </a:r>
          </a:p>
          <a:p>
            <a:pPr marL="0" indent="0">
              <a:buNone/>
            </a:pPr>
            <a:endParaRPr lang="en-US" sz="240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01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14E5-BED0-C9AA-DB64-A68A918A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Clusters hardly distinguish Income level</a:t>
            </a:r>
          </a:p>
        </p:txBody>
      </p:sp>
      <p:pic>
        <p:nvPicPr>
          <p:cNvPr id="4" name="SmartArt Placeholder 3">
            <a:extLst>
              <a:ext uri="{FF2B5EF4-FFF2-40B4-BE49-F238E27FC236}">
                <a16:creationId xmlns:a16="http://schemas.microsoft.com/office/drawing/2014/main" id="{A1CF98FA-0379-E8D9-DF69-F656174E9AAF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2654710" y="1717982"/>
            <a:ext cx="6216112" cy="436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3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46B6A-B8F6-775B-BD6E-A642EB648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could not cluster kids per home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63BE1-0C33-E63C-0BF6-2D0B1546E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330" y="1690688"/>
            <a:ext cx="6656031" cy="471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10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83745-29FE-659C-C35E-6809C9378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could not differentiate Recency</a:t>
            </a:r>
          </a:p>
        </p:txBody>
      </p:sp>
      <p:pic>
        <p:nvPicPr>
          <p:cNvPr id="4" name="SmartArt Placeholder 3">
            <a:extLst>
              <a:ext uri="{FF2B5EF4-FFF2-40B4-BE49-F238E27FC236}">
                <a16:creationId xmlns:a16="http://schemas.microsoft.com/office/drawing/2014/main" id="{97411D70-3A82-8D2D-A818-B3053576B1A8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2605549" y="1865937"/>
            <a:ext cx="6489628" cy="447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5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AAAD-666D-5C9A-F032-43232D72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 </a:t>
            </a:r>
            <a:r>
              <a:rPr lang="en-US" b="1"/>
              <a:t>- DBSCAN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E07193-3602-13B6-26F4-06E9D8AF74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5362" y="1389370"/>
            <a:ext cx="10201275" cy="5002212"/>
          </a:xfrm>
        </p:spPr>
        <p:txBody>
          <a:bodyPr lIns="91440" tIns="45720" rIns="91440" bIns="45720" anchor="t">
            <a:normAutofit/>
          </a:bodyPr>
          <a:lstStyle/>
          <a:p>
            <a:pPr marL="0" indent="0">
              <a:buNone/>
            </a:pPr>
            <a:endParaRPr lang="en-US" sz="2400"/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Struggles with high dimensional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Depends on a single epsilon value for all clusters, so clusters with variable densities may not be correctly identified</a:t>
            </a:r>
          </a:p>
          <a:p>
            <a:r>
              <a:rPr lang="en-US" sz="2400" b="1" i="0">
                <a:solidFill>
                  <a:srgbClr val="000000"/>
                </a:solidFill>
                <a:effectLst/>
                <a:latin typeface="Tenorite"/>
              </a:rPr>
              <a:t>Extremely sensitive to input parameters: </a:t>
            </a: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the minimum number of points required to form a dense region (</a:t>
            </a:r>
            <a:r>
              <a:rPr lang="en-US" sz="2400" b="0" i="0" err="1">
                <a:solidFill>
                  <a:srgbClr val="000000"/>
                </a:solidFill>
                <a:effectLst/>
                <a:latin typeface="Tenorite"/>
              </a:rPr>
              <a:t>MinPts</a:t>
            </a: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) and a distance measure (Eps)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Points reachable from two clusters may be arbitrarily classified</a:t>
            </a:r>
          </a:p>
          <a:p>
            <a:pPr marL="0" indent="0" algn="l">
              <a:buNone/>
            </a:pPr>
            <a:endParaRPr lang="en-US" sz="2400" b="0" i="0">
              <a:solidFill>
                <a:srgbClr val="000000"/>
              </a:solidFill>
              <a:effectLst/>
              <a:latin typeface="Tenorite"/>
            </a:endParaRPr>
          </a:p>
          <a:p>
            <a:pPr marL="0" indent="0" algn="l"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Since our data are closely distributed and the number of principal components=12, it is not suitable to use density-based clustering methods such as DBSCAN for this project.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77965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84AB0-8901-D64F-A4CD-711B8B7EC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157"/>
            <a:ext cx="10515600" cy="1325563"/>
          </a:xfrm>
        </p:spPr>
        <p:txBody>
          <a:bodyPr/>
          <a:lstStyle/>
          <a:p>
            <a:r>
              <a:rPr lang="en-US"/>
              <a:t>DBSCAN could only distinguish outliers</a:t>
            </a:r>
          </a:p>
        </p:txBody>
      </p:sp>
      <p:pic>
        <p:nvPicPr>
          <p:cNvPr id="4" name="SmartArt Placeholder 3">
            <a:extLst>
              <a:ext uri="{FF2B5EF4-FFF2-40B4-BE49-F238E27FC236}">
                <a16:creationId xmlns:a16="http://schemas.microsoft.com/office/drawing/2014/main" id="{CA79F805-8A3D-EA46-5346-BECD91DDD0C6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2467896" y="1213389"/>
            <a:ext cx="6482318" cy="55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2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5A986-1214-0C4A-06A6-1D68E8A1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/>
              <a:t>DBSCAN give imbalanced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696B7C-B01A-BFFC-BC5D-317C5D4A8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845" y="1091105"/>
            <a:ext cx="7772400" cy="550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5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AAAD-666D-5C9A-F032-43232D72B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 Development </a:t>
            </a:r>
            <a:r>
              <a:rPr lang="en-US" b="1"/>
              <a:t>– Agglomerative Clustering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E07193-3602-13B6-26F4-06E9D8AF74A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52525" y="1356391"/>
            <a:ext cx="10201275" cy="5003800"/>
          </a:xfr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buNone/>
            </a:pPr>
            <a:endParaRPr lang="en-US" sz="2400" b="0" i="0">
              <a:solidFill>
                <a:srgbClr val="000000"/>
              </a:solidFill>
              <a:effectLst/>
              <a:latin typeface="Tenorite"/>
            </a:endParaRPr>
          </a:p>
          <a:p>
            <a:r>
              <a:rPr lang="en-US" sz="2400" b="1" i="0">
                <a:solidFill>
                  <a:srgbClr val="000000"/>
                </a:solidFill>
                <a:effectLst/>
                <a:latin typeface="Tenorite"/>
              </a:rPr>
              <a:t>Hierarchical structure: </a:t>
            </a: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A hierarchical structure of clusters is useful for understanding the relationships between data points, identifying meaningful patterns in the data, and visualizing the clustering results as opposed to flat clustering methods.</a:t>
            </a:r>
          </a:p>
          <a:p>
            <a:r>
              <a:rPr lang="en-US" sz="2400" b="1" i="0">
                <a:solidFill>
                  <a:srgbClr val="000000"/>
                </a:solidFill>
                <a:effectLst/>
                <a:latin typeface="Tenorite"/>
              </a:rPr>
              <a:t>No need to specify the number of clusters: </a:t>
            </a: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This can be an advantage in situations where the number of clusters is unknown or varies depending on the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1" i="0">
                <a:solidFill>
                  <a:srgbClr val="000000"/>
                </a:solidFill>
                <a:effectLst/>
                <a:latin typeface="Tenorite"/>
              </a:rPr>
              <a:t>Robustness: </a:t>
            </a: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Agglomerative clustering is robust to noise and outliers in the data, as these points will be clustered with other nearby points based on their similarity.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400">
              <a:solidFill>
                <a:srgbClr val="000000"/>
              </a:solidFill>
              <a:latin typeface="Tenorite"/>
            </a:endParaRPr>
          </a:p>
          <a:p>
            <a:pPr marL="0" indent="0">
              <a:buNone/>
            </a:pPr>
            <a:r>
              <a:rPr lang="en-US" sz="2400" b="0" i="0">
                <a:solidFill>
                  <a:srgbClr val="000000"/>
                </a:solidFill>
                <a:effectLst/>
                <a:latin typeface="Tenorite"/>
              </a:rPr>
              <a:t>Unlike DBSCAN and K-Means, Agglomerative Clustering could successfully give us interpretable customer segmentation</a:t>
            </a:r>
            <a:r>
              <a:rPr lang="en-US" sz="2400">
                <a:solidFill>
                  <a:srgbClr val="000000"/>
                </a:solidFill>
                <a:latin typeface="Tenorite"/>
              </a:rPr>
              <a:t>.</a:t>
            </a:r>
            <a:endParaRPr lang="en-US" sz="2400" b="0" i="0">
              <a:solidFill>
                <a:srgbClr val="000000"/>
              </a:solidFill>
              <a:effectLst/>
              <a:latin typeface="Tenorite"/>
            </a:endParaRPr>
          </a:p>
        </p:txBody>
      </p:sp>
    </p:spTree>
    <p:extLst>
      <p:ext uri="{BB962C8B-B14F-4D97-AF65-F5344CB8AC3E}">
        <p14:creationId xmlns:p14="http://schemas.microsoft.com/office/powerpoint/2010/main" val="3771851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96F95-5B98-BC8B-3DAC-1342F29B0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802"/>
            <a:ext cx="10515600" cy="1325563"/>
          </a:xfrm>
        </p:spPr>
        <p:txBody>
          <a:bodyPr/>
          <a:lstStyle/>
          <a:p>
            <a:r>
              <a:rPr lang="en-US"/>
              <a:t>Business Context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E76DC7-1C2A-E546-AED7-EDFD4EDC87B9}"/>
              </a:ext>
            </a:extLst>
          </p:cNvPr>
          <p:cNvSpPr txBox="1"/>
          <p:nvPr/>
        </p:nvSpPr>
        <p:spPr>
          <a:xfrm>
            <a:off x="1465416" y="1592365"/>
            <a:ext cx="9438148" cy="60555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Businesses may struggle to effectively target and market to each customer group with personalized messaging and offers.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Customer segmentation can divide customers into segments to optimize the significance of each customer group to the business.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Modify products and implement different marketing campaigns according to distinct needs and behaviors of the customers to increase potential sales and revenue. 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000">
                <a:ea typeface="+mn-lt"/>
                <a:cs typeface="+mn-lt"/>
              </a:rPr>
              <a:t>Help business to cater to the concerns of different types of customers.</a:t>
            </a:r>
            <a:endParaRPr lang="en-US" sz="2000"/>
          </a:p>
          <a:p>
            <a:pPr>
              <a:lnSpc>
                <a:spcPct val="150000"/>
              </a:lnSpc>
            </a:pPr>
            <a:endParaRPr lang="en-US" sz="2000"/>
          </a:p>
          <a:p>
            <a:pPr>
              <a:lnSpc>
                <a:spcPct val="150000"/>
              </a:lnSpc>
            </a:pPr>
            <a:endParaRPr lang="en-US" sz="2000"/>
          </a:p>
          <a:p>
            <a:pPr>
              <a:lnSpc>
                <a:spcPct val="150000"/>
              </a:lnSpc>
            </a:pPr>
            <a:br>
              <a:rPr lang="en-US" sz="2000"/>
            </a:br>
            <a:endParaRPr lang="en-US" sz="2000"/>
          </a:p>
          <a:p>
            <a:pPr algn="l">
              <a:lnSpc>
                <a:spcPct val="15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15913203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C3E9D-840C-0FDC-51AE-E41FD2915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220"/>
            <a:ext cx="10515600" cy="1325563"/>
          </a:xfrm>
        </p:spPr>
        <p:txBody>
          <a:bodyPr/>
          <a:lstStyle/>
          <a:p>
            <a:r>
              <a:rPr lang="en-US"/>
              <a:t>Agglomerative Clusters separate clearly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E62E97-E813-E9B7-5C9F-42B493CDA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877" y="1374293"/>
            <a:ext cx="6223820" cy="549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3164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DAAB8-BE66-CB76-D0FB-B4E75CFB2D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/>
              <a:t>Agglomerative gives Equal-sized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E3F2C-EA19-549A-A070-1D0727F35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20" y="1386300"/>
            <a:ext cx="6862916" cy="491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9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8F08-D7C2-1C8A-4401-0D043E61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42A17-C983-5B93-7C79-5A558C47B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3" y="1596590"/>
            <a:ext cx="7458074" cy="51828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57EE55-DF6C-72A4-30D0-4883C8ECE324}"/>
              </a:ext>
            </a:extLst>
          </p:cNvPr>
          <p:cNvSpPr txBox="1"/>
          <p:nvPr/>
        </p:nvSpPr>
        <p:spPr>
          <a:xfrm>
            <a:off x="8115300" y="1690688"/>
            <a:ext cx="3238500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n-US" b="1" i="0">
                <a:solidFill>
                  <a:srgbClr val="000000"/>
                </a:solidFill>
                <a:effectLst/>
                <a:latin typeface="Tenorite"/>
              </a:rPr>
              <a:t>Cluster profile based on income and spending:</a:t>
            </a:r>
          </a:p>
          <a:p>
            <a:pPr algn="l"/>
            <a:endParaRPr lang="en-US" b="1" i="0">
              <a:solidFill>
                <a:srgbClr val="000000"/>
              </a:solidFill>
              <a:effectLst/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group 0: Low income and low spending group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group 1: Average income and low spending group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group 2: High income and high spending group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group 3: High income and average spending group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657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38F08-D7C2-1C8A-4401-0D043E611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57EE55-DF6C-72A4-30D0-4883C8ECE324}"/>
              </a:ext>
            </a:extLst>
          </p:cNvPr>
          <p:cNvSpPr txBox="1"/>
          <p:nvPr/>
        </p:nvSpPr>
        <p:spPr>
          <a:xfrm>
            <a:off x="7929163" y="1702321"/>
            <a:ext cx="3424637" cy="424731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buFontTx/>
              <a:buChar char="-"/>
            </a:pPr>
            <a:r>
              <a:rPr lang="en-US" i="0">
                <a:solidFill>
                  <a:srgbClr val="000000"/>
                </a:solidFill>
                <a:effectLst/>
                <a:latin typeface="Tenorite"/>
              </a:rPr>
              <a:t>The majority of participants do not accept the promotions campaigns.</a:t>
            </a:r>
          </a:p>
          <a:p>
            <a:pPr algn="l"/>
            <a:endParaRPr lang="en-US" i="0">
              <a:solidFill>
                <a:srgbClr val="000000"/>
              </a:solidFill>
              <a:effectLst/>
              <a:latin typeface="Tenorite"/>
            </a:endParaRPr>
          </a:p>
          <a:p>
            <a:pPr marL="285750" indent="-285750" algn="l">
              <a:buFontTx/>
              <a:buChar char="-"/>
            </a:pPr>
            <a:r>
              <a:rPr lang="en-US" i="0">
                <a:solidFill>
                  <a:srgbClr val="000000"/>
                </a:solidFill>
                <a:effectLst/>
                <a:latin typeface="Tenorite"/>
              </a:rPr>
              <a:t>We find that group 2 and group 3 accepts our promotions more.</a:t>
            </a:r>
          </a:p>
          <a:p>
            <a:pPr algn="l"/>
            <a:endParaRPr lang="en-US" i="0">
              <a:solidFill>
                <a:srgbClr val="000000"/>
              </a:solidFill>
              <a:effectLst/>
              <a:latin typeface="Tenorite"/>
            </a:endParaRPr>
          </a:p>
          <a:p>
            <a:pPr marL="742950" lvl="1" indent="-285750" algn="l">
              <a:buFontTx/>
              <a:buChar char="-"/>
            </a:pPr>
            <a:r>
              <a:rPr lang="en-US" i="0">
                <a:solidFill>
                  <a:srgbClr val="000000"/>
                </a:solidFill>
                <a:effectLst/>
                <a:latin typeface="Tenorite"/>
              </a:rPr>
              <a:t>group 2: High income and high spending group.</a:t>
            </a:r>
          </a:p>
          <a:p>
            <a:pPr algn="l"/>
            <a:endParaRPr lang="en-US" i="0">
              <a:solidFill>
                <a:srgbClr val="000000"/>
              </a:solidFill>
              <a:effectLst/>
              <a:latin typeface="Tenorite"/>
            </a:endParaRPr>
          </a:p>
          <a:p>
            <a:pPr marL="742950" lvl="1" indent="-285750" algn="l">
              <a:buFontTx/>
              <a:buChar char="-"/>
            </a:pPr>
            <a:r>
              <a:rPr lang="en-US" i="0">
                <a:solidFill>
                  <a:srgbClr val="000000"/>
                </a:solidFill>
                <a:effectLst/>
                <a:latin typeface="Tenorite"/>
              </a:rPr>
              <a:t>group 3: High income and average spending group.</a:t>
            </a:r>
          </a:p>
          <a:p>
            <a:pPr algn="l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5C9C3F-7F95-E38D-524B-A7F7B06F2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85" y="1433513"/>
            <a:ext cx="7254832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26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71C23-E7DE-F36F-4C7A-1B306242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FINDINGS</a:t>
            </a:r>
          </a:p>
        </p:txBody>
      </p:sp>
      <p:pic>
        <p:nvPicPr>
          <p:cNvPr id="4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2A4E5F-76B7-A6B0-B0C7-5986DFE6E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22" y="1376363"/>
            <a:ext cx="6779015" cy="4798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8E217-4379-743B-12E2-FB24ED7749B1}"/>
              </a:ext>
            </a:extLst>
          </p:cNvPr>
          <p:cNvSpPr txBox="1"/>
          <p:nvPr/>
        </p:nvSpPr>
        <p:spPr>
          <a:xfrm>
            <a:off x="7600950" y="2343150"/>
            <a:ext cx="354330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For the deals, they appeal most to group 1(Average income and low spending group) and 3.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Tenorit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0000"/>
                </a:solidFill>
                <a:latin typeface="Tenorite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Tenorite"/>
              </a:rPr>
              <a:t>However, our best customers cluster 2 are not attracted by deals.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571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EB9F1-74A4-C199-5799-24F741C99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Cluster analysis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C7A0F45-0401-9219-938B-EFE508A58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6549"/>
            <a:ext cx="5618802" cy="5006326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3ACC8F5-AA1B-DEBA-E2F1-45BA4EEB0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181" y="1463888"/>
            <a:ext cx="5618802" cy="505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438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4314C-F5C9-AE37-DB3B-215BF36C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>
                <a:solidFill>
                  <a:srgbClr val="000000"/>
                </a:solidFill>
                <a:effectLst/>
              </a:rPr>
              <a:t> Cluster Characteristic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E4BC-CC93-893F-3AE0-A7A60F47B94D}"/>
              </a:ext>
            </a:extLst>
          </p:cNvPr>
          <p:cNvSpPr txBox="1"/>
          <p:nvPr/>
        </p:nvSpPr>
        <p:spPr>
          <a:xfrm>
            <a:off x="1414463" y="1900238"/>
            <a:ext cx="98298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Group 0: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majority of group 0 is relatively young and below 50 years old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0 or 1 child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 Group 1: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customers in this group are relatively older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have children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 Group 2: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This group spans all ages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no children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 Group 3: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customers in this group are relatively older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1 or 2 children</a:t>
            </a:r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074091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F6302-E700-0584-D4CD-5AC2251E3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>
                <a:solidFill>
                  <a:srgbClr val="000000"/>
                </a:solidFill>
                <a:effectLst/>
              </a:rPr>
              <a:t>Marketing Strategies to different groups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75E060-36A3-4594-3593-82E8C833BB07}"/>
              </a:ext>
            </a:extLst>
          </p:cNvPr>
          <p:cNvSpPr txBox="1"/>
          <p:nvPr/>
        </p:nvSpPr>
        <p:spPr>
          <a:xfrm>
            <a:off x="973931" y="1783894"/>
            <a:ext cx="10244138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b="1"/>
              <a:t>Group 0:</a:t>
            </a:r>
          </a:p>
          <a:p>
            <a:r>
              <a:rPr lang="en-US" sz="2000">
                <a:ea typeface="+mn-lt"/>
                <a:cs typeface="+mn-lt"/>
              </a:rPr>
              <a:t>Characteristics</a:t>
            </a:r>
            <a:r>
              <a:rPr lang="en-US" sz="2000"/>
              <a:t>: mostly young and have either no or only one child, they may be more price-sensitive and interested in finding deals and discounts. </a:t>
            </a:r>
            <a:endParaRPr lang="en-US"/>
          </a:p>
          <a:p>
            <a:r>
              <a:rPr lang="en-US" sz="2000" u="sng"/>
              <a:t>Actions: </a:t>
            </a:r>
            <a:r>
              <a:rPr lang="en-US" sz="2000"/>
              <a:t>To attract and retain these customers, businesses could offer </a:t>
            </a:r>
            <a:r>
              <a:rPr lang="en-US" sz="2000" b="1"/>
              <a:t>competitive pricing</a:t>
            </a:r>
            <a:r>
              <a:rPr lang="en-US" sz="2000"/>
              <a:t>, </a:t>
            </a:r>
            <a:r>
              <a:rPr lang="en-US" sz="2000" b="1"/>
              <a:t>special promotions</a:t>
            </a:r>
            <a:r>
              <a:rPr lang="en-US" sz="2000"/>
              <a:t>, and </a:t>
            </a:r>
            <a:r>
              <a:rPr lang="en-US" sz="2000" b="1"/>
              <a:t>loyalty programs</a:t>
            </a:r>
            <a:r>
              <a:rPr lang="en-US" sz="2000"/>
              <a:t> that reward repeat purchases. They may also be more tech-savvy and responsive to digital marketing and social media campaigns.</a:t>
            </a:r>
            <a:endParaRPr lang="en-US"/>
          </a:p>
          <a:p>
            <a:endParaRPr lang="en-US" sz="2000"/>
          </a:p>
          <a:p>
            <a:r>
              <a:rPr lang="en-US" sz="2000" b="1">
                <a:ea typeface="+mn-lt"/>
                <a:cs typeface="+mn-lt"/>
              </a:rPr>
              <a:t>Group 2:</a:t>
            </a:r>
            <a:endParaRPr lang="en-US" sz="2000">
              <a:ea typeface="+mn-lt"/>
              <a:cs typeface="+mn-lt"/>
            </a:endParaRPr>
          </a:p>
          <a:p>
            <a:r>
              <a:rPr lang="en-US" sz="2000">
                <a:ea typeface="+mn-lt"/>
                <a:cs typeface="+mn-lt"/>
              </a:rPr>
              <a:t>Characteristics: spans all ages and has no children, they may have more disposable income and be interested in premium products and services. </a:t>
            </a:r>
          </a:p>
          <a:p>
            <a:r>
              <a:rPr lang="en-US" sz="2000" u="sng">
                <a:ea typeface="+mn-lt"/>
                <a:cs typeface="+mn-lt"/>
              </a:rPr>
              <a:t>Actions: </a:t>
            </a:r>
            <a:r>
              <a:rPr lang="en-US" sz="2000">
                <a:ea typeface="+mn-lt"/>
                <a:cs typeface="+mn-lt"/>
              </a:rPr>
              <a:t>Businesses could focus on providing </a:t>
            </a:r>
            <a:r>
              <a:rPr lang="en-US" sz="2000" b="1">
                <a:ea typeface="+mn-lt"/>
                <a:cs typeface="+mn-lt"/>
              </a:rPr>
              <a:t>high-quality, luxury experiences and products</a:t>
            </a:r>
            <a:r>
              <a:rPr lang="en-US" sz="2000">
                <a:ea typeface="+mn-lt"/>
                <a:cs typeface="+mn-lt"/>
              </a:rPr>
              <a:t>, and investing in </a:t>
            </a:r>
            <a:r>
              <a:rPr lang="en-US" sz="2000" b="1">
                <a:ea typeface="+mn-lt"/>
                <a:cs typeface="+mn-lt"/>
              </a:rPr>
              <a:t>high-end marketing and branding </a:t>
            </a:r>
            <a:r>
              <a:rPr lang="en-US" sz="2000">
                <a:ea typeface="+mn-lt"/>
                <a:cs typeface="+mn-lt"/>
              </a:rPr>
              <a:t>to appeal to this group. Additionally, they may be more likely to shop online and respond to </a:t>
            </a:r>
            <a:r>
              <a:rPr lang="en-US" sz="2000" b="1">
                <a:ea typeface="+mn-lt"/>
                <a:cs typeface="+mn-lt"/>
              </a:rPr>
              <a:t>targeted digital advertising campaigns</a:t>
            </a:r>
            <a:r>
              <a:rPr lang="en-US" sz="2000">
                <a:ea typeface="+mn-lt"/>
                <a:cs typeface="+mn-lt"/>
              </a:rPr>
              <a:t>.</a:t>
            </a:r>
            <a:endParaRPr lang="en-US"/>
          </a:p>
          <a:p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3264106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CA8CCCC-F3B7-CCF5-C49E-5990382178D7}"/>
              </a:ext>
            </a:extLst>
          </p:cNvPr>
          <p:cNvSpPr txBox="1"/>
          <p:nvPr/>
        </p:nvSpPr>
        <p:spPr>
          <a:xfrm>
            <a:off x="838578" y="1690203"/>
            <a:ext cx="1012722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b="1"/>
          </a:p>
          <a:p>
            <a:endParaRPr lang="en-US" sz="2000"/>
          </a:p>
          <a:p>
            <a:r>
              <a:rPr lang="en-US" sz="2000" b="1"/>
              <a:t>Group 1 + 3 :</a:t>
            </a:r>
          </a:p>
          <a:p>
            <a:r>
              <a:rPr lang="en-US" sz="2000">
                <a:ea typeface="+mn-lt"/>
                <a:cs typeface="+mn-lt"/>
              </a:rPr>
              <a:t>Characteristics:</a:t>
            </a:r>
            <a:r>
              <a:rPr lang="en-US" sz="2000"/>
              <a:t> relatively older and have children, they may be more focused on balancing work and family responsibilities. </a:t>
            </a:r>
          </a:p>
          <a:p>
            <a:r>
              <a:rPr lang="en-US" sz="2000" u="sng"/>
              <a:t>Actions:</a:t>
            </a:r>
            <a:r>
              <a:rPr lang="en-US" sz="2000"/>
              <a:t>  </a:t>
            </a:r>
            <a:r>
              <a:rPr lang="en-US" sz="2000">
                <a:ea typeface="+mn-lt"/>
                <a:cs typeface="+mn-lt"/>
              </a:rPr>
              <a:t>They may respond well to marketing campaigns that emphasize </a:t>
            </a:r>
            <a:r>
              <a:rPr lang="en-US" sz="2000" b="1">
                <a:ea typeface="+mn-lt"/>
                <a:cs typeface="+mn-lt"/>
              </a:rPr>
              <a:t>convenience, reliability, and ease of use.</a:t>
            </a:r>
            <a:r>
              <a:rPr lang="en-US" sz="2000" b="1"/>
              <a:t> </a:t>
            </a:r>
            <a:r>
              <a:rPr lang="en-US" sz="2000"/>
              <a:t>Businesses could offer products and services that help them </a:t>
            </a:r>
            <a:r>
              <a:rPr lang="en-US" sz="2000" b="1"/>
              <a:t>save time </a:t>
            </a:r>
            <a:r>
              <a:rPr lang="en-US" sz="2000"/>
              <a:t>and simplify their daily routines, such as meal delivery services, household cleaning services, and online grocery shopping. </a:t>
            </a:r>
            <a:endParaRPr lang="en-US" sz="2000" b="1"/>
          </a:p>
          <a:p>
            <a:endParaRPr lang="en-US" sz="2000"/>
          </a:p>
          <a:p>
            <a:r>
              <a:rPr lang="en-US" sz="2000">
                <a:ea typeface="+mn-lt"/>
                <a:cs typeface="+mn-lt"/>
              </a:rPr>
              <a:t>Business should offer </a:t>
            </a:r>
            <a:r>
              <a:rPr lang="en-US" sz="2000" b="1">
                <a:ea typeface="+mn-lt"/>
                <a:cs typeface="+mn-lt"/>
              </a:rPr>
              <a:t>personalized recommendations </a:t>
            </a:r>
            <a:r>
              <a:rPr lang="en-US" sz="2000">
                <a:ea typeface="+mn-lt"/>
                <a:cs typeface="+mn-lt"/>
              </a:rPr>
              <a:t>based on their specific needs and interests, such as </a:t>
            </a:r>
            <a:r>
              <a:rPr lang="en-US" sz="2000" b="1">
                <a:ea typeface="+mn-lt"/>
                <a:cs typeface="+mn-lt"/>
              </a:rPr>
              <a:t>childcare products.</a:t>
            </a:r>
            <a:r>
              <a:rPr lang="en-US" sz="2000"/>
              <a:t> </a:t>
            </a:r>
            <a:endParaRPr lang="en-US"/>
          </a:p>
          <a:p>
            <a:endParaRPr lang="en-US" sz="2000"/>
          </a:p>
          <a:p>
            <a:r>
              <a:rPr lang="en-US" sz="2000"/>
              <a:t>Additionally, they may prefer </a:t>
            </a:r>
            <a:r>
              <a:rPr lang="en-US" sz="2000" b="1"/>
              <a:t>email marketing</a:t>
            </a:r>
            <a:r>
              <a:rPr lang="en-US" sz="2000"/>
              <a:t> as channels to receive promotions and discounts, or </a:t>
            </a:r>
            <a:r>
              <a:rPr lang="en-US" sz="2000" b="1">
                <a:ea typeface="+mn-lt"/>
                <a:cs typeface="+mn-lt"/>
              </a:rPr>
              <a:t>traditional advertising channels </a:t>
            </a:r>
            <a:r>
              <a:rPr lang="en-US" sz="2000">
                <a:ea typeface="+mn-lt"/>
                <a:cs typeface="+mn-lt"/>
              </a:rPr>
              <a:t>such as TV and print media.</a:t>
            </a:r>
            <a:r>
              <a:rPr lang="en-US" sz="2000"/>
              <a:t>.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32A3328-9316-AEBF-ED4E-11868224A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>
                <a:solidFill>
                  <a:srgbClr val="000000"/>
                </a:solidFill>
                <a:effectLst/>
              </a:rPr>
              <a:t>Marketing Strategies to different groups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69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18BF0-F03E-03A1-5301-AB994165D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9251" y="2578561"/>
            <a:ext cx="5111750" cy="1204912"/>
          </a:xfrm>
        </p:spPr>
        <p:txBody>
          <a:bodyPr anchor="b">
            <a:normAutofit/>
          </a:bodyPr>
          <a:lstStyle/>
          <a:p>
            <a:r>
              <a:rPr lang="en-US" sz="4800" b="1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402716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1CD6-72FB-1575-5948-CF790C99D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Agenda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D13B07-A683-DED6-446C-990AEE1314E0}"/>
              </a:ext>
            </a:extLst>
          </p:cNvPr>
          <p:cNvGraphicFramePr>
            <a:graphicFrameLocks noGrp="1"/>
          </p:cNvGraphicFramePr>
          <p:nvPr>
            <p:ph type="dgm" sz="quarter" idx="15"/>
            <p:extLst>
              <p:ext uri="{D42A27DB-BD31-4B8C-83A1-F6EECF244321}">
                <p14:modId xmlns:p14="http://schemas.microsoft.com/office/powerpoint/2010/main" val="2072376140"/>
              </p:ext>
            </p:extLst>
          </p:nvPr>
        </p:nvGraphicFramePr>
        <p:xfrm>
          <a:off x="838200" y="2111375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6146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B57E7-9D1F-2F13-BF3D-B66F198A6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Paper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F0F8D8-7D55-977C-AAA0-4386B99F4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  <a:hlinkClick r:id="rId2"/>
              </a:rPr>
              <a:t>link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556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C45D8-21C7-47AA-7EB4-ACCAB7C5E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Data Analysis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530CBF9-E1DB-8A60-DE47-5AE06971FF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6886379"/>
              </p:ext>
            </p:extLst>
          </p:nvPr>
        </p:nvGraphicFramePr>
        <p:xfrm>
          <a:off x="838200" y="2111381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36755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63BD71-A40C-A5BA-4CB8-4412A1D39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413" y="196678"/>
            <a:ext cx="10515600" cy="1325563"/>
          </a:xfrm>
        </p:spPr>
        <p:txBody>
          <a:bodyPr/>
          <a:lstStyle/>
          <a:p>
            <a:r>
              <a:rPr lang="en-US"/>
              <a:t>EDA- Correlation Heatmap</a:t>
            </a:r>
          </a:p>
        </p:txBody>
      </p:sp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3CECAD59-BBED-A34F-25A6-1152AD3C0FCB}"/>
              </a:ext>
            </a:extLst>
          </p:cNvPr>
          <p:cNvPicPr>
            <a:picLocks noGrp="1" noChangeAspect="1"/>
          </p:cNvPicPr>
          <p:nvPr>
            <p:ph type="dgm" sz="quarter" idx="15"/>
          </p:nvPr>
        </p:nvPicPr>
        <p:blipFill>
          <a:blip r:embed="rId2"/>
          <a:stretch>
            <a:fillRect/>
          </a:stretch>
        </p:blipFill>
        <p:spPr>
          <a:xfrm>
            <a:off x="1260706" y="1041037"/>
            <a:ext cx="10099916" cy="592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C486FD0-915D-9509-954C-59CE8AC079A3}"/>
              </a:ext>
            </a:extLst>
          </p:cNvPr>
          <p:cNvSpPr txBox="1"/>
          <p:nvPr/>
        </p:nvSpPr>
        <p:spPr>
          <a:xfrm>
            <a:off x="1149128" y="151179"/>
            <a:ext cx="10746657" cy="655564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l"/>
            <a:endParaRPr lang="en-US" sz="2000" b="0" i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</a:rPr>
              <a:t> Amount spent on wine in last two years</a:t>
            </a:r>
            <a:r>
              <a:rPr lang="en-US" sz="2000" b="0" i="0">
                <a:solidFill>
                  <a:srgbClr val="000000"/>
                </a:solidFill>
                <a:effectLst/>
              </a:rPr>
              <a:t> is positively correlated (correlation &gt; 0.5) with 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number of purchases made using a catalogue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number of purchases made directly in stores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amount spend on meat in last two years</a:t>
            </a:r>
          </a:p>
          <a:p>
            <a:pPr lvl="1" algn="l"/>
            <a:endParaRPr lang="en-US" sz="2000" b="0" i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</a:rPr>
              <a:t> Amount spend on meat in last two years</a:t>
            </a:r>
            <a:r>
              <a:rPr lang="en-US" sz="2000" b="0" i="0">
                <a:solidFill>
                  <a:srgbClr val="000000"/>
                </a:solidFill>
                <a:effectLst/>
              </a:rPr>
              <a:t> is positively correlated (correlation &gt; 0.5)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the number of purchases made using a catalogue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amount spend on fish in last two years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amount spend on sweats in last two years</a:t>
            </a:r>
          </a:p>
          <a:p>
            <a:pPr lvl="1" algn="l"/>
            <a:endParaRPr lang="en-US" sz="2000" b="0" i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</a:rPr>
              <a:t> Amount spend on meat in last two years</a:t>
            </a:r>
            <a:r>
              <a:rPr lang="en-US" sz="2000" b="0" i="0">
                <a:solidFill>
                  <a:srgbClr val="000000"/>
                </a:solidFill>
                <a:effectLst/>
              </a:rPr>
              <a:t> is negatively correlated (correlation &lt; -0.5)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number of visits to company's website in the last month</a:t>
            </a:r>
          </a:p>
          <a:p>
            <a:pPr lvl="1" algn="l"/>
            <a:endParaRPr lang="en-US" sz="2000" b="0" i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</a:rPr>
              <a:t> Income</a:t>
            </a:r>
            <a:r>
              <a:rPr lang="en-US" sz="2000" b="0" i="0">
                <a:solidFill>
                  <a:srgbClr val="000000"/>
                </a:solidFill>
                <a:effectLst/>
              </a:rPr>
              <a:t> is positively correlated (correlation &gt;0.5)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Amount spent on wine in last 2 years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Amount spent on meat in last 2 years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Number of purchases made through the company’s website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endParaRPr lang="en-US" sz="2000" b="0" i="0">
              <a:solidFill>
                <a:srgbClr val="000000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000" b="1" i="0">
                <a:solidFill>
                  <a:srgbClr val="000000"/>
                </a:solidFill>
                <a:effectLst/>
              </a:rPr>
              <a:t> Income</a:t>
            </a:r>
            <a:r>
              <a:rPr lang="en-US" sz="2000" b="0" i="0">
                <a:solidFill>
                  <a:srgbClr val="000000"/>
                </a:solidFill>
                <a:effectLst/>
              </a:rPr>
              <a:t> is negatively correlated (correlation &lt; - 0.5) with: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2000" b="0" i="0">
                <a:solidFill>
                  <a:srgbClr val="000000"/>
                </a:solidFill>
                <a:effectLst/>
              </a:rPr>
              <a:t>Number of visits to company’s website in the last month</a:t>
            </a:r>
          </a:p>
        </p:txBody>
      </p:sp>
    </p:spTree>
    <p:extLst>
      <p:ext uri="{BB962C8B-B14F-4D97-AF65-F5344CB8AC3E}">
        <p14:creationId xmlns:p14="http://schemas.microsoft.com/office/powerpoint/2010/main" val="4138635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DD955-772B-2232-2A74-8DB3F6A94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1E5EB5-31C0-0387-1A6D-4813429AE552}"/>
              </a:ext>
            </a:extLst>
          </p:cNvPr>
          <p:cNvSpPr txBox="1"/>
          <p:nvPr/>
        </p:nvSpPr>
        <p:spPr>
          <a:xfrm>
            <a:off x="1465006" y="1406013"/>
            <a:ext cx="9429136" cy="46705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Age</a:t>
            </a:r>
            <a:r>
              <a:rPr lang="en-US" sz="2000"/>
              <a:t>: data["Age"] = 2021-data["</a:t>
            </a:r>
            <a:r>
              <a:rPr lang="en-US" sz="2000" err="1"/>
              <a:t>Year_Birth</a:t>
            </a:r>
            <a:r>
              <a:rPr lang="en-US" sz="2000"/>
              <a:t>"]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Total spending</a:t>
            </a:r>
            <a:r>
              <a:rPr lang="en-US" sz="2000"/>
              <a:t>: spend on Wines+ Fruits+ Meat Products+ Fish Products + Sweet Products + Gold Prods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Children number: </a:t>
            </a:r>
            <a:r>
              <a:rPr lang="en-US" sz="2000"/>
              <a:t>#kids + #teenagers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Is Parent</a:t>
            </a:r>
            <a:r>
              <a:rPr lang="en-US" sz="2000"/>
              <a:t>: 0 if not parent, 1 if is parent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/>
              <a:t>Segmenting </a:t>
            </a:r>
            <a:r>
              <a:rPr lang="en-US" sz="2000" b="1"/>
              <a:t>education</a:t>
            </a:r>
            <a:r>
              <a:rPr lang="en-US" sz="2000"/>
              <a:t> levels in 3 groups: 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Undergraduate: Basic, 2n Cycle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Graduation: Graduated undergrads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/>
              <a:t>Postgraduate: Master, PhD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Live with</a:t>
            </a:r>
            <a:r>
              <a:rPr lang="en-US" sz="2000"/>
              <a:t>: 0 if live alone, 1 if not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/>
              <a:t>Customer life time</a:t>
            </a:r>
            <a:r>
              <a:rPr lang="en-US" sz="2000"/>
              <a:t>: # of days being a customer of the grocery store</a:t>
            </a:r>
          </a:p>
        </p:txBody>
      </p:sp>
    </p:spTree>
    <p:extLst>
      <p:ext uri="{BB962C8B-B14F-4D97-AF65-F5344CB8AC3E}">
        <p14:creationId xmlns:p14="http://schemas.microsoft.com/office/powerpoint/2010/main" val="56757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D7E1-4B7C-0E74-CCC4-80BA6DBA6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spc="150" baseline="0"/>
              <a:t>Remove outliers</a:t>
            </a:r>
          </a:p>
        </p:txBody>
      </p:sp>
      <p:graphicFrame>
        <p:nvGraphicFramePr>
          <p:cNvPr id="6" name="TextBox 3">
            <a:extLst>
              <a:ext uri="{FF2B5EF4-FFF2-40B4-BE49-F238E27FC236}">
                <a16:creationId xmlns:a16="http://schemas.microsoft.com/office/drawing/2014/main" id="{F30180D7-B99F-E9DF-E8A4-AFE312835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508946"/>
              </p:ext>
            </p:extLst>
          </p:nvPr>
        </p:nvGraphicFramePr>
        <p:xfrm>
          <a:off x="838200" y="1845910"/>
          <a:ext cx="10515600" cy="3744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6089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943B3-1907-A6FC-341A-B58525845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Columns After 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A6F71C-C1DB-C5CA-BA0E-297AEF2D23DD}"/>
              </a:ext>
            </a:extLst>
          </p:cNvPr>
          <p:cNvSpPr txBox="1"/>
          <p:nvPr/>
        </p:nvSpPr>
        <p:spPr>
          <a:xfrm>
            <a:off x="1974793" y="2274958"/>
            <a:ext cx="2371065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'Education’, </a:t>
            </a:r>
          </a:p>
          <a:p>
            <a:r>
              <a:rPr lang="en-US" sz="2000"/>
              <a:t>'Income’, </a:t>
            </a:r>
          </a:p>
          <a:p>
            <a:r>
              <a:rPr lang="en-US" sz="2000"/>
              <a:t>'Recency’, </a:t>
            </a:r>
          </a:p>
          <a:p>
            <a:r>
              <a:rPr lang="en-US" sz="2000"/>
              <a:t>'Wines’, </a:t>
            </a:r>
          </a:p>
          <a:p>
            <a:r>
              <a:rPr lang="en-US" sz="2000"/>
              <a:t>'Fruits’, </a:t>
            </a:r>
          </a:p>
          <a:p>
            <a:r>
              <a:rPr lang="en-US" sz="2000"/>
              <a:t>'Meat’, </a:t>
            </a:r>
          </a:p>
          <a:p>
            <a:r>
              <a:rPr lang="en-US" sz="2000"/>
              <a:t>'Fish',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2B9D81-DC41-8F88-8D8C-342A12E20356}"/>
              </a:ext>
            </a:extLst>
          </p:cNvPr>
          <p:cNvSpPr txBox="1"/>
          <p:nvPr/>
        </p:nvSpPr>
        <p:spPr>
          <a:xfrm>
            <a:off x="4671811" y="2280070"/>
            <a:ext cx="2873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'Sweets’, </a:t>
            </a:r>
          </a:p>
          <a:p>
            <a:r>
              <a:rPr lang="en-US"/>
              <a:t>'Gold', '</a:t>
            </a:r>
            <a:r>
              <a:rPr lang="en-US" err="1"/>
              <a:t>NumDealsPurchases</a:t>
            </a:r>
            <a:r>
              <a:rPr lang="en-US"/>
              <a:t>', '</a:t>
            </a:r>
            <a:r>
              <a:rPr lang="en-US" err="1"/>
              <a:t>NumWebPurchases</a:t>
            </a:r>
            <a:r>
              <a:rPr lang="en-US"/>
              <a:t>', '</a:t>
            </a:r>
            <a:r>
              <a:rPr lang="en-US" err="1"/>
              <a:t>NumCatalogPurchases</a:t>
            </a:r>
            <a:r>
              <a:rPr lang="en-US"/>
              <a:t>', '</a:t>
            </a:r>
            <a:r>
              <a:rPr lang="en-US" err="1"/>
              <a:t>NumStorePurchases</a:t>
            </a:r>
            <a:r>
              <a:rPr lang="en-US"/>
              <a:t>', '</a:t>
            </a:r>
            <a:r>
              <a:rPr lang="en-US" err="1"/>
              <a:t>NumWebVisitsMonth</a:t>
            </a:r>
            <a:r>
              <a:rPr lang="en-US"/>
              <a:t>',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8B60CF-CA68-68FA-3B76-4D708E7A4402}"/>
              </a:ext>
            </a:extLst>
          </p:cNvPr>
          <p:cNvSpPr txBox="1"/>
          <p:nvPr/>
        </p:nvSpPr>
        <p:spPr>
          <a:xfrm>
            <a:off x="8024611" y="2280070"/>
            <a:ext cx="2579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'</a:t>
            </a:r>
            <a:r>
              <a:rPr lang="en-US" err="1"/>
              <a:t>Customer_life_time</a:t>
            </a:r>
            <a:r>
              <a:rPr lang="en-US"/>
              <a:t>', 'Age’, </a:t>
            </a:r>
          </a:p>
          <a:p>
            <a:r>
              <a:rPr lang="en-US"/>
              <a:t>'Spent’,</a:t>
            </a:r>
          </a:p>
          <a:p>
            <a:r>
              <a:rPr lang="en-US"/>
              <a:t> '</a:t>
            </a:r>
            <a:r>
              <a:rPr lang="en-US" err="1"/>
              <a:t>Living_With</a:t>
            </a:r>
            <a:r>
              <a:rPr lang="en-US"/>
              <a:t>’, </a:t>
            </a:r>
          </a:p>
          <a:p>
            <a:r>
              <a:rPr lang="en-US"/>
              <a:t>'Children’, </a:t>
            </a:r>
          </a:p>
          <a:p>
            <a:r>
              <a:rPr lang="en-US"/>
              <a:t>'</a:t>
            </a:r>
            <a:r>
              <a:rPr lang="en-US" err="1"/>
              <a:t>Family_Size</a:t>
            </a:r>
            <a:r>
              <a:rPr lang="en-US"/>
              <a:t>’, </a:t>
            </a:r>
          </a:p>
          <a:p>
            <a:r>
              <a:rPr lang="en-US"/>
              <a:t>'</a:t>
            </a:r>
            <a:r>
              <a:rPr lang="en-US" err="1"/>
              <a:t>Is_Parent</a:t>
            </a:r>
            <a:r>
              <a:rPr lang="en-US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4152620398"/>
      </p:ext>
    </p:extLst>
  </p:cSld>
  <p:clrMapOvr>
    <a:masterClrMapping/>
  </p:clrMapOvr>
</p:sld>
</file>

<file path=ppt/theme/theme1.xml><?xml version="1.0" encoding="utf-8"?>
<a:theme xmlns:a="http://schemas.openxmlformats.org/drawingml/2006/main" name="beig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ige theme" id="{94730D8F-9D0B-A746-B43D-CE4E2203BA99}" vid="{57999324-FC3A-684E-BF12-661F78CA395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beige theme</Template>
  <TotalTime>0</TotalTime>
  <Words>1304</Words>
  <Application>Microsoft Macintosh PowerPoint</Application>
  <PresentationFormat>Widescreen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Tenorite</vt:lpstr>
      <vt:lpstr>beige theme</vt:lpstr>
      <vt:lpstr>Customer Segmentation Analysis</vt:lpstr>
      <vt:lpstr>Business Context </vt:lpstr>
      <vt:lpstr>Agenda</vt:lpstr>
      <vt:lpstr>Data Analysis</vt:lpstr>
      <vt:lpstr>EDA- Correlation Heatmap</vt:lpstr>
      <vt:lpstr>PowerPoint Presentation</vt:lpstr>
      <vt:lpstr>Feature engineering</vt:lpstr>
      <vt:lpstr>Remove outliers</vt:lpstr>
      <vt:lpstr>Columns After feature engineering</vt:lpstr>
      <vt:lpstr>Dimensionality reduction (PCA output)</vt:lpstr>
      <vt:lpstr>Model Approach</vt:lpstr>
      <vt:lpstr>Model Development - K Means</vt:lpstr>
      <vt:lpstr>K-Means Clusters hardly distinguish Income level</vt:lpstr>
      <vt:lpstr>K-Means could not cluster kids per home</vt:lpstr>
      <vt:lpstr>K-Means could not differentiate Recency</vt:lpstr>
      <vt:lpstr>Model Development - DBSCAN</vt:lpstr>
      <vt:lpstr>DBSCAN could only distinguish outliers</vt:lpstr>
      <vt:lpstr>DBSCAN give imbalanced clusters</vt:lpstr>
      <vt:lpstr>Model Development – Agglomerative Clustering</vt:lpstr>
      <vt:lpstr>Agglomerative Clusters separate clearly</vt:lpstr>
      <vt:lpstr>Agglomerative gives Equal-sized Clusters</vt:lpstr>
      <vt:lpstr>Findings</vt:lpstr>
      <vt:lpstr>Findings</vt:lpstr>
      <vt:lpstr>FINDINGS</vt:lpstr>
      <vt:lpstr>Cluster analysis</vt:lpstr>
      <vt:lpstr> Cluster Characteristic</vt:lpstr>
      <vt:lpstr>Marketing Strategies to different groups</vt:lpstr>
      <vt:lpstr>Marketing Strategies to different groups</vt:lpstr>
      <vt:lpstr>Q&amp;A</vt:lpstr>
      <vt:lpstr>Paper Review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Yifei Wang</dc:creator>
  <cp:lastModifiedBy>Yifei Wang</cp:lastModifiedBy>
  <cp:revision>1</cp:revision>
  <dcterms:created xsi:type="dcterms:W3CDTF">2023-03-06T21:35:27Z</dcterms:created>
  <dcterms:modified xsi:type="dcterms:W3CDTF">2023-03-09T00:01:57Z</dcterms:modified>
</cp:coreProperties>
</file>